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rawings/drawing2.xml" ContentType="application/vnd.openxmlformats-officedocument.drawingml.chartshap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rawings/drawing3.xml" ContentType="application/vnd.openxmlformats-officedocument.drawingml.chartshapes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rawings/drawing1.xml" ContentType="application/vnd.openxmlformats-officedocument.drawingml.chartshapes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26"/>
  </p:notesMasterIdLst>
  <p:sldIdLst>
    <p:sldId id="334" r:id="rId3"/>
    <p:sldId id="335" r:id="rId4"/>
    <p:sldId id="336" r:id="rId5"/>
    <p:sldId id="337" r:id="rId6"/>
    <p:sldId id="345" r:id="rId7"/>
    <p:sldId id="269" r:id="rId8"/>
    <p:sldId id="351" r:id="rId9"/>
    <p:sldId id="343" r:id="rId10"/>
    <p:sldId id="338" r:id="rId11"/>
    <p:sldId id="344" r:id="rId12"/>
    <p:sldId id="352" r:id="rId13"/>
    <p:sldId id="353" r:id="rId14"/>
    <p:sldId id="339" r:id="rId15"/>
    <p:sldId id="340" r:id="rId16"/>
    <p:sldId id="341" r:id="rId17"/>
    <p:sldId id="342" r:id="rId18"/>
    <p:sldId id="354" r:id="rId19"/>
    <p:sldId id="331" r:id="rId20"/>
    <p:sldId id="357" r:id="rId21"/>
    <p:sldId id="355" r:id="rId22"/>
    <p:sldId id="356" r:id="rId23"/>
    <p:sldId id="358" r:id="rId24"/>
    <p:sldId id="359" r:id="rId25"/>
  </p:sldIdLst>
  <p:sldSz cx="9144000" cy="6858000" type="screen4x3"/>
  <p:notesSz cx="6858000" cy="9144000"/>
  <p:embeddedFontLst>
    <p:embeddedFont>
      <p:font typeface="Quicksand" charset="0"/>
      <p:regular r:id="rId27"/>
      <p:bold r:id="rId28"/>
    </p:embeddedFont>
    <p:embeddedFont>
      <p:font typeface="Arial Narrow" pitchFamily="34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 xmlns="">
        <p14:section name="Sezione senza titolo" id="{99EF6341-1404-4B24-845E-74F9FA609457}">
          <p14:sldIdLst>
            <p14:sldId id="334"/>
            <p14:sldId id="335"/>
            <p14:sldId id="336"/>
            <p14:sldId id="337"/>
            <p14:sldId id="345"/>
            <p14:sldId id="269"/>
            <p14:sldId id="351"/>
            <p14:sldId id="343"/>
            <p14:sldId id="338"/>
            <p14:sldId id="344"/>
            <p14:sldId id="352"/>
            <p14:sldId id="353"/>
            <p14:sldId id="339"/>
            <p14:sldId id="340"/>
            <p14:sldId id="341"/>
            <p14:sldId id="342"/>
            <p14:sldId id="354"/>
            <p14:sldId id="331"/>
            <p14:sldId id="357"/>
            <p14:sldId id="355"/>
            <p14:sldId id="356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9C0BA"/>
    <a:srgbClr val="0071B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81920" autoAdjust="0"/>
  </p:normalViewPr>
  <p:slideViewPr>
    <p:cSldViewPr snapToGrid="0">
      <p:cViewPr varScale="1">
        <p:scale>
          <a:sx n="85" d="100"/>
          <a:sy n="85" d="100"/>
        </p:scale>
        <p:origin x="-1728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1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Office_Excel_2007_Workbook1.xlsx"/><Relationship Id="rId1" Type="http://schemas.openxmlformats.org/officeDocument/2006/relationships/themeOverride" Target="../theme/themeOverride1.xml"/><Relationship Id="rId5" Type="http://schemas.microsoft.com/office/2011/relationships/chartStyle" Target="style1.xml"/><Relationship Id="rId4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Office_Excel_2007_Workbook2.xlsx"/><Relationship Id="rId1" Type="http://schemas.openxmlformats.org/officeDocument/2006/relationships/themeOverride" Target="../theme/themeOverride2.xml"/><Relationship Id="rId5" Type="http://schemas.microsoft.com/office/2011/relationships/chartStyle" Target="style2.xml"/><Relationship Id="rId4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Office_Excel_2007_Workbook3.xlsx"/><Relationship Id="rId1" Type="http://schemas.openxmlformats.org/officeDocument/2006/relationships/themeOverride" Target="../theme/themeOverride3.xml"/><Relationship Id="rId5" Type="http://schemas.microsoft.com/office/2011/relationships/chartStyle" Target="style3.xml"/><Relationship Id="rId4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2752239386919"/>
          <c:y val="5.2287016608847318E-2"/>
          <c:w val="0.56805260830745541"/>
          <c:h val="0.85621070432566981"/>
        </c:manualLayout>
      </c:layout>
      <c:doughnut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2A2-42E7-9F93-56A6FAB6B1DC}"/>
              </c:ext>
            </c:extLst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2A2-42E7-9F93-56A6FAB6B1DC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2A2-42E7-9F93-56A6FAB6B1DC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2A2-42E7-9F93-56A6FAB6B1DC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2A2-42E7-9F93-56A6FAB6B1DC}"/>
            </c:ext>
          </c:extLst>
        </c:ser>
        <c:dLbls>
          <c:showPercent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2"/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style val="7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27522393869188"/>
          <c:y val="5.2287016608847318E-2"/>
          <c:w val="0.56805260830745541"/>
          <c:h val="0.85621070432566981"/>
        </c:manualLayout>
      </c:layout>
      <c:doughnutChart>
        <c:varyColors val="1"/>
        <c:ser>
          <c:idx val="0"/>
          <c:order val="0"/>
          <c:tx>
            <c:strRef>
              <c:f>Foglio1!$B$240</c:f>
              <c:strCache>
                <c:ptCount val="1"/>
              </c:strCache>
            </c:strRef>
          </c:tx>
          <c:dPt>
            <c:idx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A7-49DA-85F5-EEA2A55D34DA}"/>
              </c:ext>
            </c:extLst>
          </c:dPt>
          <c:dPt>
            <c:idx val="1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6A7-49DA-85F5-EEA2A55D34DA}"/>
              </c:ext>
            </c:extLst>
          </c:dPt>
          <c:dPt>
            <c:idx val="2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6A7-49DA-85F5-EEA2A55D34DA}"/>
              </c:ext>
            </c:extLst>
          </c:dPt>
          <c:dPt>
            <c:idx val="3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6A7-49DA-85F5-EEA2A55D34DA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20</c:v>
                </c:pt>
                <c:pt idx="1">
                  <c:v>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6A7-49DA-85F5-EEA2A55D34DA}"/>
            </c:ext>
          </c:extLst>
        </c:ser>
        <c:dLbls>
          <c:showPercent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2"/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it-IT"/>
  <c:style val="1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827522393869188"/>
          <c:y val="5.2287016608847318E-2"/>
          <c:w val="0.56805260830745541"/>
          <c:h val="0.85621070432566981"/>
        </c:manualLayout>
      </c:layout>
      <c:doughnutChart>
        <c:varyColors val="1"/>
        <c:ser>
          <c:idx val="0"/>
          <c:order val="0"/>
          <c:spPr>
            <a:solidFill>
              <a:srgbClr val="E6C980"/>
            </a:solidFill>
          </c:spPr>
          <c:dPt>
            <c:idx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873-4F61-8106-489EC132C1B8}"/>
              </c:ext>
            </c:extLst>
          </c:dPt>
          <c:dPt>
            <c:idx val="1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873-4F61-8106-489EC132C1B8}"/>
              </c:ext>
            </c:extLst>
          </c:dPt>
          <c:dPt>
            <c:idx val="2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873-4F61-8106-489EC132C1B8}"/>
              </c:ext>
            </c:extLst>
          </c:dPt>
          <c:dPt>
            <c:idx val="3"/>
            <c:spPr>
              <a:solidFill>
                <a:srgbClr val="E6C98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873-4F61-8106-489EC132C1B8}"/>
              </c:ext>
            </c:extLst>
          </c:dPt>
          <c:dLbls>
            <c:delete val="1"/>
          </c:dLbls>
          <c:cat>
            <c:numRef>
              <c:f>Foglio1!$A$2:$A$5</c:f>
              <c:numCache>
                <c:formatCode>General</c:formatCode>
                <c:ptCount val="4"/>
              </c:numCache>
            </c:num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26</c:v>
                </c:pt>
                <c:pt idx="1">
                  <c:v>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0873-4F61-8106-489EC132C1B8}"/>
            </c:ext>
          </c:extLst>
        </c:ser>
        <c:dLbls>
          <c:showPercent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2"/>
  <c:userShapes r:id="rId3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rawings/_rels/drawing2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rawing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0.31722</cdr:x>
      <cdr:y>0.2811</cdr:y>
    </cdr:from>
    <cdr:to>
      <cdr:x>0.61258</cdr:x>
      <cdr:y>0.69347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1192084" y="714910"/>
          <a:ext cx="1109948" cy="10487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6600" dirty="0">
              <a:solidFill>
                <a:srgbClr val="549E39"/>
              </a:solidFill>
              <a:latin typeface="Arial Narrow" panose="020B0606020202030204" pitchFamily="34" charset="0"/>
            </a:rPr>
            <a:t>86</a:t>
          </a:r>
          <a:endParaRPr lang="en-GB" sz="7200" dirty="0">
            <a:solidFill>
              <a:srgbClr val="549E39"/>
            </a:solidFill>
          </a:endParaRPr>
        </a:p>
      </cdr:txBody>
    </cdr:sp>
  </cdr:relSizeAnchor>
  <cdr:relSizeAnchor xmlns:cdr="http://schemas.openxmlformats.org/drawingml/2006/chartDrawing">
    <cdr:from>
      <cdr:x>0.49158</cdr:x>
      <cdr:y>0.29414</cdr:y>
    </cdr:from>
    <cdr:to>
      <cdr:x>0.6581</cdr:x>
      <cdr:y>0.57024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xmlns="" id="{0A89CF38-1F86-4322-9997-BC65D5A61F4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accent2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 xmlns="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439761" y="571556"/>
          <a:ext cx="487706" cy="53649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0.28473</cdr:x>
      <cdr:y>0.25983</cdr:y>
    </cdr:from>
    <cdr:to>
      <cdr:x>0.58009</cdr:x>
      <cdr:y>0.6722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670096" y="442532"/>
          <a:ext cx="695103" cy="7023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4400" dirty="0">
              <a:solidFill>
                <a:srgbClr val="388D99"/>
              </a:solidFill>
              <a:latin typeface="Arial Narrow" panose="020B0606020202030204" pitchFamily="34" charset="0"/>
            </a:rPr>
            <a:t>20</a:t>
          </a:r>
          <a:endParaRPr lang="en-GB" sz="4000" dirty="0">
            <a:solidFill>
              <a:srgbClr val="388D99"/>
            </a:solidFill>
          </a:endParaRPr>
        </a:p>
      </cdr:txBody>
    </cdr:sp>
  </cdr:relSizeAnchor>
  <cdr:relSizeAnchor xmlns:cdr="http://schemas.openxmlformats.org/drawingml/2006/chartDrawing">
    <cdr:from>
      <cdr:x>0.47424</cdr:x>
      <cdr:y>0.268</cdr:y>
    </cdr:from>
    <cdr:to>
      <cdr:x>0.64076</cdr:x>
      <cdr:y>0.5441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xmlns="" id="{F341A4D9-4C96-42FB-BFCD-521AD2D8D6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accent5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 xmlns="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388961" y="520756"/>
          <a:ext cx="487706" cy="536496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0.3124</cdr:x>
      <cdr:y>0.27174</cdr:y>
    </cdr:from>
    <cdr:to>
      <cdr:x>0.60776</cdr:x>
      <cdr:y>0.68411</cdr:y>
    </cdr:to>
    <cdr:sp macro="" textlink="">
      <cdr:nvSpPr>
        <cdr:cNvPr id="2" name="CasellaDiTesto 1"/>
        <cdr:cNvSpPr txBox="1"/>
      </cdr:nvSpPr>
      <cdr:spPr>
        <a:xfrm xmlns:a="http://schemas.openxmlformats.org/drawingml/2006/main">
          <a:off x="1133763" y="591056"/>
          <a:ext cx="1071924" cy="8969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GB" sz="6000" dirty="0">
              <a:solidFill>
                <a:srgbClr val="FFC000"/>
              </a:solidFill>
              <a:latin typeface="Arial Narrow" panose="020B0606020202030204" pitchFamily="34" charset="0"/>
            </a:rPr>
            <a:t>26</a:t>
          </a:r>
          <a:endParaRPr lang="en-GB" sz="5400" dirty="0">
            <a:solidFill>
              <a:srgbClr val="FFC000"/>
            </a:solidFill>
          </a:endParaRPr>
        </a:p>
      </cdr:txBody>
    </cdr:sp>
  </cdr:relSizeAnchor>
  <cdr:relSizeAnchor xmlns:cdr="http://schemas.openxmlformats.org/drawingml/2006/chartDrawing">
    <cdr:from>
      <cdr:x>0.48883</cdr:x>
      <cdr:y>0.2963</cdr:y>
    </cdr:from>
    <cdr:to>
      <cdr:x>0.65535</cdr:x>
      <cdr:y>0.5724</cdr:y>
    </cdr:to>
    <cdr:pic>
      <cdr:nvPicPr>
        <cdr:cNvPr id="5" name="chart">
          <a:extLst xmlns:a="http://schemas.openxmlformats.org/drawingml/2006/main">
            <a:ext uri="{FF2B5EF4-FFF2-40B4-BE49-F238E27FC236}">
              <a16:creationId xmlns:a16="http://schemas.microsoft.com/office/drawing/2014/main" xmlns="" id="{29E517AF-83B4-4B00-99E7-EE68F802AA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duotone>
            <a:schemeClr val="bg2">
              <a:shade val="45000"/>
              <a:satMod val="135000"/>
            </a:schemeClr>
            <a:prstClr val="white"/>
          </a:duotone>
          <a:extLst>
            <a:ext uri="{BEBA8EAE-BF5A-486C-A8C5-ECC9F3942E4B}">
              <a14:imgProps xmlns:a14="http://schemas.microsoft.com/office/drawing/2010/main" xmlns="">
                <a14:imgLayer r:embed="rId2">
                  <a14:imgEffect>
                    <a14:brightnessContrast bright="-40000" contrast="40000"/>
                  </a14:imgEffect>
                </a14:imgLayer>
              </a14:imgProps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774069" y="644479"/>
          <a:ext cx="604336" cy="60054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mobile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nature of continuous interactive scenarios like real time speech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recognition or augmented reality, requires adaptive algorithms and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context aware architectures. In this paper we investigate both dynamic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hybrid profiling, and adaptive partitioning, for a demanding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augmented reality use case, identifying a possible offloading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architecture.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672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AR Requirements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mobile device user may offload code or data to a dedicated instance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Edge directly.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mobile device communicates with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instance using a cellular network via the Internet.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 of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mobility, device users may lose connectivity to the edge, but might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later reconnect to the same or to a different one. I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these cases,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offloaded code and data should not be lost.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Mostly, the need for a latency lower than what the human eye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perceive (25ms), pointed us toward a hybrid partitioning, using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base pool of partitions created offline, and an algorithm for the online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based on the graph representation of the method level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[6]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partitioning approach will imply running the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small set of inputs to create a database of possible partitions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varying according to network and hardware resources availability.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through light profiling techniques will help reducing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overhead.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setup threshold is passed, the new partitioning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deployed.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 that do not tamper with application can be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allow periodical offline analysis of the performance of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partitioning. This way the database can be updated.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decide to focus on a module level or a method level partitioning, and object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partitioning was excluded because of the general dimensions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OpenCV objects in the AR applications.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7281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152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It distinguish two supported types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of layers: the Edges and the Local clouds.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 Edge has virtual machine (VM) instances hosted by a public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cloud service near the mobile devices. Every application is assigned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to an instance for offloading and caching purposes. Instances can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communicate with each other and with the local cloud. A cloud is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 VM hosted by a resource-rich machine placed far enough from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Edge.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66032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Edge handler on the user device queries the nearest mobile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base station for the nearest Edge. If one is available for connection,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connects using a public IP address.</a:t>
            </a:r>
          </a:p>
          <a:p>
            <a:pPr lvl="0">
              <a:spcBef>
                <a:spcPts val="0"/>
              </a:spcBef>
              <a:buNone/>
            </a:pPr>
            <a:endParaRPr lang="it-IT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App Data caches frequently offloaded codes with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input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74951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Dynamic content downloader downloads input data for tasks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when a mobile device offloads computing tasks through the Internet,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so that the mobile device does not have to transmit input data with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code, which saves energy.</a:t>
            </a:r>
          </a:p>
          <a:p>
            <a:pPr lvl="0">
              <a:spcBef>
                <a:spcPts val="0"/>
              </a:spcBef>
              <a:buNone/>
            </a:pPr>
            <a:endParaRPr lang="it-IT" dirty="0"/>
          </a:p>
          <a:p>
            <a:pPr lvl="0">
              <a:spcBef>
                <a:spcPts val="0"/>
              </a:spcBef>
              <a:buNone/>
            </a:pPr>
            <a:r>
              <a:rPr lang="en-US" sz="1100" dirty="0"/>
              <a:t>As stated by Cuervo et al. [6] it does not make sense to complicate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dirty="0"/>
              <a:t>Network measures: a simple TCP packet is enough to judge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dirty="0"/>
              <a:t>latency. Main SW measures are the time spent for method and CPU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dirty="0"/>
              <a:t>resources required. The main HW ones are available battery and</a:t>
            </a:r>
          </a:p>
          <a:p>
            <a:pPr lvl="0">
              <a:spcBef>
                <a:spcPts val="0"/>
              </a:spcBef>
              <a:buNone/>
            </a:pPr>
            <a:r>
              <a:rPr lang="en-US" sz="1100" dirty="0"/>
              <a:t>memory on device and on edge.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65629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 Cloud VM: the offloading framework in the cloud is placed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a VM hosted by a </a:t>
            </a:r>
            <a:r>
              <a:rPr lang="en-US" dirty="0" err="1"/>
              <a:t>virtualisation</a:t>
            </a:r>
            <a:r>
              <a:rPr lang="en-US" dirty="0"/>
              <a:t> platform.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Data migration handler manages data transmitted between a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mobile device and its instance on the Edge. 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When the mobile device connects to the next nearest Edge, the handler of the new Edge connects to the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handler of the previous cloud to retrieve the code/data.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If the old Edge does not receive any requests for user data after a short time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period, it transfers the data back to the cloud to prevent data loss.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Remote decision engine decides on whether to migrate unfinished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jobs with their data to the Edge or not.</a:t>
            </a:r>
          </a:p>
          <a:p>
            <a:pPr lvl="0">
              <a:spcBef>
                <a:spcPts val="0"/>
              </a:spcBef>
              <a:buNone/>
            </a:pPr>
            <a:endParaRPr lang="it-IT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Remote execution decision engine is the decision making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component of the offloading framework. Whether and where to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offload data it is based on the selected partitioning and </a:t>
            </a:r>
            <a:r>
              <a:rPr lang="en-US" dirty="0" err="1"/>
              <a:t>optimisation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algorithm. This engines takes the measurements provided by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profilers as inputs. At execution time active profiles will be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monitoring: network bandwidth, user device energy and resources,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Cloud and Edge resources.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Partition DB leads us to a hybrid solution. A set of preferable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partitions based on thresholds of the profiled metrics can be stored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in the DB. Every time the profilers register significant changes, the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best fitting partition will be implemented on a new instance, and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there will be an handover between the two.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01691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881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created a simple AR application based on OpenCV, a face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[11]. It </a:t>
            </a:r>
            <a:r>
              <a:rPr lang="en-US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recognise</a:t>
            </a: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the faces appearing on a video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and brackets them in real time. The augmented video stream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rendered on a raspberry pi, representing our augmented reality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device. Our simplified distributed 5G network consisted of two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laptops simulating the Edge and the Cloud, connected via Ethernet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to a raspberry pi.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was divided into four different modules,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Decoder receives a .jpg image from the streaming and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decodes into an array readable by OpenCV.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Face recognition server receives a .jpg image from the streaming and does the full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processing: decodes it into an array readable by OpenCV, performs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face pattern matching, draws a square around it, encodes back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jpg, and sends the image to stream.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Encoder converts an array of an OpenCV readable image into jpg.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the Face Recognition from encoded Image receives a decoded image, performs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pattern match, draws a square around these and sends the still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decoded image for streaming.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8221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created a simple AR application based on OpenCV, a face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[11]. It </a:t>
            </a:r>
            <a:r>
              <a:rPr lang="en-US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recognise</a:t>
            </a: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the faces appearing on a video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 and brackets them in real time. The augmented video stream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rendered on a raspberry pi, representing our augmented reality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device. Our simplified distributed 5G network consisted of two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laptops simulating the Edge and the Cloud, connected via Ethernet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to a raspberry pi.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was divided into four different modules,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Decoder receives a .jpg image from the streaming and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decodes into an array readable by OpenCV.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Face recognition server receives a .jpg image from the streaming and does the full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processing: decodes it into an array readable by OpenCV, performs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face pattern matching, draws a square around it, encodes back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jpg, and sends the image to stream.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Video Encoder converts an array of an OpenCV readable image into jpg.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the Face Recognition from encoded Image receives a decoded image, performs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pattern match, draws a square around these and sends the still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decoded image for streaming.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045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static analysis tool and adding an average offloading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(the communication cost between devices) we selected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partition to be the most efficient.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the application and profiling it with the profilers presented in Section 3.3 verified our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key parameter was the number of calls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processing time in the face recognition activity, which is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same in all cases. When compared S3 with S2, it processes a similar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amount of frames with a significant better usage of the computing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of the Edge. On the other hand, S1 performed in average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times more frames. In fact, on a 5 minutes streaming, for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 amount of total processor clocks, the number spent on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performing detection is 85.7% against the 26% of S2 and 19.6% of S3.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was due to the fact that offloading time cost was greater: in case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such a small application the partitioning only adds overheads to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performance.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086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Interaction </a:t>
            </a:r>
            <a:r>
              <a:rPr lang="en-US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characterised</a:t>
            </a: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interval of time to register and respond to a user event (responsiveness).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Continuous Interactive Applications the interaction is real time and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almost constant, so this time must be as close as possible to zero.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 (AR) solutions or MMORPGs (Massive Multiplayer Online Role-Playing Games).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397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5978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180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445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requirements: enable participants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(even if in different locations) to interact with each other in real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 the same application state (temporal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spatial consistency)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the same chance of participation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regardless of network conditions (fairness).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representation within a simulation should be as similar as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to the real-world (fidelity).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these scenarios latency is a known major barrier.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latency has a lower theoretical limit, it is possible to reduce latency and improving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CIAs by applying computation offloading and by reducing physical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distance between server and user, through 5G and edge computing.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167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Edge Computing (MEC) [13] is a network architecture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suggests deploying cloud servers in each base station of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network.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of the art 4G networks can add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10ms to more latency to CIAs, but the future 5G network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expected to be able to support real time and context aware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applications, being able to provide specific context information [19].</a:t>
            </a:r>
          </a:p>
          <a:p>
            <a:pPr lv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454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Based on these works, we can abstract a common architecture 2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consisting of the following components: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dirty="0" err="1"/>
              <a:t>partitioner</a:t>
            </a:r>
            <a:r>
              <a:rPr lang="en-US" dirty="0"/>
              <a:t> decides which components are offloading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candidates. This decision is made based on static analysis of the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code. 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context monitor4: provides information about the context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of the migration: available edges, device battery status, network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connectivity, etc. 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The solver: uses the data of the context monitor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 the </a:t>
            </a:r>
            <a:r>
              <a:rPr lang="en-US" dirty="0" err="1"/>
              <a:t>partitioner</a:t>
            </a:r>
            <a:r>
              <a:rPr lang="en-US" dirty="0"/>
              <a:t> candidates to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coordinator manages additional tasks that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hand over the computation, as in the case of verification and </a:t>
            </a:r>
            <a:r>
              <a:rPr lang="en-US" dirty="0" err="1"/>
              <a:t>synchronisation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878141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/>
              <a:t>The decision about whether to offload part of an application, depends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on a complex combination of factors: the size of the task,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available resources, their distance, the actual latency, the cost of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code, state and data migration itself in terms of energy consumption,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etc.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/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The decisions could be taken either online or offline. The difference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being in the higher computational overhead of online approaches.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/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An other dimension that could be considered is the type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of the gathered information used by the partitioning. It can be a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result of a static (based on the source code) or a dynamic (based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on runtime information) analysis. We propose a framework to use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both types of information.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/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Applications may be partitioned using automatic or manual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annotations.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/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The partitioning analysis can be performed using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a graph-based or a linear programming (LP) model. According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to [16] graph approaches perform better, consume less resources,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/>
              <a:t>in comparison with LP.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112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Mmm</a:t>
            </a:r>
            <a:r>
              <a:rPr lang="it-IT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maybe</a:t>
            </a:r>
            <a:r>
              <a:rPr lang="it-IT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248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An ideal solution should consider which granularity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choose for different mobiles and edges. 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should adapt to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changes in the network, without creating overhead and interfering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application </a:t>
            </a:r>
            <a:r>
              <a:rPr lang="en-US" sz="12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</a:t>
            </a: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 aims to solve this as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762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 AR Requirements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mobile device user may offload code or data to a dedicated instance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Edge directly.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mobile device communicates with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instance using a cellular network via the Internet.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Because of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mobility, device users may lose connectivity to the edge, but might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later reconnect to the same or to a different one. I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these cases,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offloaded code and data should not be lost.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Mostly, the need for a latency lower than what the human eye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perceive (25ms), pointed us toward a hybrid partitioning, using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base pool of partitions created offline, and an algorithm for the online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selection based on the graph representation of the method level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 [6]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partitioning approach will imply running the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 small set of inputs to create a database of possible partitions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varying according to network and hardware resources availability.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through light profiling techniques will help reducing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overhead.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setup threshold is passed, the new partitioning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be deployed.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 that do not tamper with application can be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allow periodical offline analysis of the performance of the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partitioning. This way the database can be updated. </a:t>
            </a:r>
          </a:p>
          <a:p>
            <a:pPr lvl="0">
              <a:spcBef>
                <a:spcPts val="0"/>
              </a:spcBef>
              <a:buNone/>
            </a:pPr>
            <a:endParaRPr lang="en-US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decide to focus on a module level or a method level partitioning, and object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partitioning was excluded because of the general dimensions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OpenCV objects in the AR applications.</a:t>
            </a:r>
            <a:endParaRPr lang="en"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8329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000" b="1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17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19" name="Shape 19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008E60FB-B189-4A8D-818B-3131185787D3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65474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71569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088923" y="6333134"/>
            <a:ext cx="101656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‹#›</a:t>
            </a:fld>
            <a:r>
              <a:rPr lang="en" dirty="0"/>
              <a:t> </a:t>
            </a:r>
            <a:r>
              <a:rPr lang="en-GB" dirty="0"/>
              <a:t>of 21</a:t>
            </a:r>
            <a:endParaRPr lang="en" dirty="0"/>
          </a:p>
        </p:txBody>
      </p:sp>
      <p:sp>
        <p:nvSpPr>
          <p:cNvPr id="44" name="Shape 44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94778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016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6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5"/>
            <a:ext cx="7494588" cy="10853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62548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3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cxnSp>
        <p:nvCxnSpPr>
          <p:cNvPr id="11" name="Shape 11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051506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3000" b="1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899" cy="47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800"/>
            </a:lvl1pPr>
            <a:lvl2pPr lvl="1" rtl="0">
              <a:spcBef>
                <a:spcPts val="0"/>
              </a:spcBef>
              <a:buSzPct val="100000"/>
              <a:buNone/>
              <a:defRPr sz="1800"/>
            </a:lvl2pPr>
            <a:lvl3pPr lvl="2" rtl="0">
              <a:spcBef>
                <a:spcPts val="0"/>
              </a:spcBef>
              <a:buSzPct val="100000"/>
              <a:buNone/>
              <a:defRPr sz="1800"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" name="Shape 17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19" name="Shape 19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20" name="Shape 20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D77CD293-5799-4C0C-9E3C-E914856CD7C6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692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633225" y="2882400"/>
            <a:ext cx="67005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1pPr>
            <a:lvl2pPr lvl="1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2pPr>
            <a:lvl3pPr lvl="2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3pPr>
            <a:lvl4pPr lvl="3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4pPr>
            <a:lvl5pPr lvl="4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5pPr>
            <a:lvl6pPr lvl="5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6pPr>
            <a:lvl7pPr lvl="6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7pPr>
            <a:lvl8pPr lvl="7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8pPr>
            <a:lvl9pPr lvl="8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9pPr>
          </a:lstStyle>
          <a:p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" name="Shape 25"/>
          <p:cNvSpPr txBox="1"/>
          <p:nvPr/>
        </p:nvSpPr>
        <p:spPr>
          <a:xfrm>
            <a:off x="208000" y="3096171"/>
            <a:ext cx="1306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27" name="Shape 27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28" name="Shape 28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CA14095C-B5E7-4A08-8E98-CD41107F26A0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5487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hape 3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2E3037"/>
              </a:buClr>
              <a:buSzPct val="100000"/>
              <a:buFont typeface="Quicksand"/>
              <a:buChar char="◦"/>
              <a:defRPr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buChar char="▫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35" name="Shape 35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1E522BC8-CABA-4E3D-9562-A75FD1A2E625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594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65474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71569" y="1600200"/>
            <a:ext cx="33069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 dirty="0"/>
          </a:p>
        </p:txBody>
      </p:sp>
      <p:cxnSp>
        <p:nvCxnSpPr>
          <p:cNvPr id="41" name="Shape 4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4" name="Shape 44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10" name="Shape 45">
            <a:extLst>
              <a:ext uri="{FF2B5EF4-FFF2-40B4-BE49-F238E27FC236}">
                <a16:creationId xmlns:a16="http://schemas.microsoft.com/office/drawing/2014/main" xmlns="" id="{DB11AB91-9C44-440D-ADB9-F658B9D5ABF4}"/>
              </a:ext>
            </a:extLst>
          </p:cNvPr>
          <p:cNvSpPr txBox="1"/>
          <p:nvPr userDrawn="1"/>
        </p:nvSpPr>
        <p:spPr>
          <a:xfrm>
            <a:off x="998925" y="6318986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xmlns="" id="{EBE1B42C-D413-4FF1-BC32-FDE2554448C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51119" y="6400362"/>
            <a:ext cx="2144712" cy="390525"/>
          </a:xfrm>
        </p:spPr>
        <p:txBody>
          <a:bodyPr/>
          <a:lstStyle>
            <a:lvl2pPr>
              <a:defRPr sz="1600"/>
            </a:lvl2pPr>
          </a:lstStyle>
          <a:p>
            <a:pPr lvl="1"/>
            <a:fld id="{1A350CD7-0DF4-498D-BA0B-5EABC28AF79D}" type="slidenum">
              <a:rPr lang="en-GB" smtClean="0"/>
              <a:pPr lvl="1"/>
              <a:t>‹N›</a:t>
            </a:fld>
            <a:r>
              <a:rPr lang="en-GB" dirty="0"/>
              <a:t> of 22</a:t>
            </a:r>
          </a:p>
        </p:txBody>
      </p:sp>
    </p:spTree>
    <p:extLst>
      <p:ext uri="{BB962C8B-B14F-4D97-AF65-F5344CB8AC3E}">
        <p14:creationId xmlns:p14="http://schemas.microsoft.com/office/powerpoint/2010/main" xmlns="" val="335666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49" name="Shape 49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5" name="Shape 45">
            <a:extLst>
              <a:ext uri="{FF2B5EF4-FFF2-40B4-BE49-F238E27FC236}">
                <a16:creationId xmlns:a16="http://schemas.microsoft.com/office/drawing/2014/main" xmlns="" id="{C110F2EE-A634-4D4C-AB26-C14BFD9CAC8A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6765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65475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3692249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6219023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58" name="Shape 58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11" name="Shape 45">
            <a:extLst>
              <a:ext uri="{FF2B5EF4-FFF2-40B4-BE49-F238E27FC236}">
                <a16:creationId xmlns:a16="http://schemas.microsoft.com/office/drawing/2014/main" xmlns="" id="{BC2F15BF-4065-4679-BAC3-405548039306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4673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62" name="Shape 6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" name="Shape 6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5" name="Shape 65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8" name="Shape 45">
            <a:extLst>
              <a:ext uri="{FF2B5EF4-FFF2-40B4-BE49-F238E27FC236}">
                <a16:creationId xmlns:a16="http://schemas.microsoft.com/office/drawing/2014/main" xmlns="" id="{B3542809-BE06-414C-AC2B-2D2667E8A2A8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1831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633225" y="2882400"/>
            <a:ext cx="67005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1pPr>
            <a:lvl2pPr lvl="1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2pPr>
            <a:lvl3pPr lvl="2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3pPr>
            <a:lvl4pPr lvl="3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4pPr>
            <a:lvl5pPr lvl="4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5pPr>
            <a:lvl6pPr lvl="5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6pPr>
            <a:lvl7pPr lvl="6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7pPr>
            <a:lvl8pPr lvl="7" rtl="0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8pPr>
            <a:lvl9pPr lvl="8">
              <a:spcBef>
                <a:spcPts val="0"/>
              </a:spcBef>
              <a:buClr>
                <a:srgbClr val="2E3037"/>
              </a:buClr>
              <a:buSzPct val="100000"/>
              <a:defRPr sz="2800" i="1">
                <a:solidFill>
                  <a:srgbClr val="2E3037"/>
                </a:solidFill>
              </a:defRPr>
            </a:lvl9pPr>
          </a:lstStyle>
          <a:p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" name="Shape 25"/>
          <p:cNvSpPr txBox="1"/>
          <p:nvPr/>
        </p:nvSpPr>
        <p:spPr>
          <a:xfrm>
            <a:off x="208000" y="3096171"/>
            <a:ext cx="1306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27" name="Shape 27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28" name="Shape 28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C60BBF90-D17F-4E87-B7A3-83D14C38FE82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165475" y="5775089"/>
            <a:ext cx="7521300" cy="57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 b="1"/>
            </a:lvl1pPr>
          </a:lstStyle>
          <a:p>
            <a:endParaRPr/>
          </a:p>
        </p:txBody>
      </p:sp>
      <p:cxnSp>
        <p:nvCxnSpPr>
          <p:cNvPr id="69" name="Shape 6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" name="Shape 70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" name="Shape 45">
            <a:extLst>
              <a:ext uri="{FF2B5EF4-FFF2-40B4-BE49-F238E27FC236}">
                <a16:creationId xmlns:a16="http://schemas.microsoft.com/office/drawing/2014/main" xmlns="" id="{95172279-76EA-43E0-A47C-808E606582A7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714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74" name="Shape 74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4" name="Shape 45">
            <a:extLst>
              <a:ext uri="{FF2B5EF4-FFF2-40B4-BE49-F238E27FC236}">
                <a16:creationId xmlns:a16="http://schemas.microsoft.com/office/drawing/2014/main" xmlns="" id="{5EFFD3AF-4959-4F47-8316-811CD4B0949F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146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hape 7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" name="Shape 77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62533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hape 3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2E3037"/>
              </a:buClr>
              <a:buSzPct val="100000"/>
              <a:buFont typeface="Quicksand"/>
              <a:buChar char="◦"/>
              <a:defRPr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buChar char="▫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‹#›</a:t>
            </a:fld>
            <a:endParaRPr lang="en" dirty="0"/>
          </a:p>
        </p:txBody>
      </p:sp>
      <p:sp>
        <p:nvSpPr>
          <p:cNvPr id="35" name="Shape 35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9" name="Shape 45">
            <a:extLst>
              <a:ext uri="{FF2B5EF4-FFF2-40B4-BE49-F238E27FC236}">
                <a16:creationId xmlns:a16="http://schemas.microsoft.com/office/drawing/2014/main" xmlns="" id="{E6AB2D40-E13E-46BC-8E76-9EBB880AB5E4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49" name="Shape 49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5" name="Shape 45">
            <a:extLst>
              <a:ext uri="{FF2B5EF4-FFF2-40B4-BE49-F238E27FC236}">
                <a16:creationId xmlns:a16="http://schemas.microsoft.com/office/drawing/2014/main" xmlns="" id="{37075BC2-3BA8-411B-9775-317D0F271528}"/>
              </a:ext>
            </a:extLst>
          </p:cNvPr>
          <p:cNvSpPr txBox="1"/>
          <p:nvPr userDrawn="1"/>
        </p:nvSpPr>
        <p:spPr>
          <a:xfrm>
            <a:off x="903824" y="6371161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65475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3692249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6219023" y="1673975"/>
            <a:ext cx="2403599" cy="4893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" name="Shape 5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58" name="Shape 58"/>
          <p:cNvSpPr txBox="1"/>
          <p:nvPr/>
        </p:nvSpPr>
        <p:spPr>
          <a:xfrm>
            <a:off x="1361025" y="6360275"/>
            <a:ext cx="1962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 - 2016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11" name="Shape 45">
            <a:extLst>
              <a:ext uri="{FF2B5EF4-FFF2-40B4-BE49-F238E27FC236}">
                <a16:creationId xmlns:a16="http://schemas.microsoft.com/office/drawing/2014/main" xmlns="" id="{63440DFA-1341-4F6D-8A21-E0C42AC66713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62" name="Shape 62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" name="Shape 63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5" name="Shape 65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8" name="Shape 45">
            <a:extLst>
              <a:ext uri="{FF2B5EF4-FFF2-40B4-BE49-F238E27FC236}">
                <a16:creationId xmlns:a16="http://schemas.microsoft.com/office/drawing/2014/main" xmlns="" id="{1066E96B-24CE-4F88-A390-DB71CCB94AB2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165475" y="5775089"/>
            <a:ext cx="7521300" cy="57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 b="1"/>
            </a:lvl1pPr>
          </a:lstStyle>
          <a:p>
            <a:endParaRPr/>
          </a:p>
        </p:txBody>
      </p:sp>
      <p:cxnSp>
        <p:nvCxnSpPr>
          <p:cNvPr id="69" name="Shape 69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" name="Shape 70"/>
          <p:cNvSpPr/>
          <p:nvPr/>
        </p:nvSpPr>
        <p:spPr>
          <a:xfrm>
            <a:off x="808650" y="595285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6" name="Shape 45">
            <a:extLst>
              <a:ext uri="{FF2B5EF4-FFF2-40B4-BE49-F238E27FC236}">
                <a16:creationId xmlns:a16="http://schemas.microsoft.com/office/drawing/2014/main" xmlns="" id="{01C640EB-43BA-45A8-81C9-8EF7E1B2DEFE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sp>
        <p:nvSpPr>
          <p:cNvPr id="74" name="Shape 74"/>
          <p:cNvSpPr txBox="1"/>
          <p:nvPr/>
        </p:nvSpPr>
        <p:spPr>
          <a:xfrm>
            <a:off x="914500" y="6360275"/>
            <a:ext cx="2637300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Budapest - Anna Reale - 2016</a:t>
            </a:r>
          </a:p>
        </p:txBody>
      </p:sp>
      <p:sp>
        <p:nvSpPr>
          <p:cNvPr id="4" name="Shape 45">
            <a:extLst>
              <a:ext uri="{FF2B5EF4-FFF2-40B4-BE49-F238E27FC236}">
                <a16:creationId xmlns:a16="http://schemas.microsoft.com/office/drawing/2014/main" xmlns="" id="{3E41D581-09E0-4D90-B298-C0A98FB30970}"/>
              </a:ext>
            </a:extLst>
          </p:cNvPr>
          <p:cNvSpPr txBox="1"/>
          <p:nvPr userDrawn="1"/>
        </p:nvSpPr>
        <p:spPr>
          <a:xfrm>
            <a:off x="903824" y="6360275"/>
            <a:ext cx="4399695" cy="47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en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Anna Reale, Melinda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Tóth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, Zoltán Horváth: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</a:pP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Towards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Context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Aware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100" dirty="0" err="1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Offloading</a:t>
            </a:r>
            <a:r>
              <a:rPr lang="it-IT" sz="1100" dirty="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 in 5G</a:t>
            </a:r>
            <a:endParaRPr lang="en" sz="1100" dirty="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hape 7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" name="Shape 77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E3037"/>
              </a:buClr>
              <a:buSzPct val="100000"/>
              <a:buFont typeface="Quicksand"/>
              <a:buChar char="◦"/>
              <a:defRPr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buChar char="▫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3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7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E3037"/>
              </a:buClr>
              <a:buSzPct val="100000"/>
              <a:buFont typeface="Quicksand"/>
              <a:buChar char="◦"/>
              <a:defRPr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buChar char="▫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rgbClr val="2E3037"/>
              </a:buClr>
              <a:buSzPct val="100000"/>
              <a:buFont typeface="Quicksand"/>
              <a:defRPr sz="24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rgbClr val="2E3037"/>
              </a:buClr>
              <a:buSzPct val="100000"/>
              <a:buFont typeface="Quicksand"/>
              <a:defRPr sz="18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3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29969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3">
            <a:extLst>
              <a:ext uri="{FF2B5EF4-FFF2-40B4-BE49-F238E27FC236}">
                <a16:creationId xmlns:a16="http://schemas.microsoft.com/office/drawing/2014/main" xmlns="" id="{BAF8AFBF-5BFD-4C36-838B-1467666AC614}"/>
              </a:ext>
            </a:extLst>
          </p:cNvPr>
          <p:cNvSpPr txBox="1">
            <a:spLocks/>
          </p:cNvSpPr>
          <p:nvPr/>
        </p:nvSpPr>
        <p:spPr>
          <a:xfrm>
            <a:off x="1301420" y="1589163"/>
            <a:ext cx="6680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None/>
              <a:defRPr sz="6000" b="1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buClr>
                <a:srgbClr val="39C0BA"/>
              </a:buClr>
              <a:buSzPct val="1000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4800" dirty="0" err="1"/>
              <a:t>Towards</a:t>
            </a:r>
            <a:r>
              <a:rPr lang="it-IT" sz="4800" dirty="0"/>
              <a:t> </a:t>
            </a:r>
            <a:r>
              <a:rPr lang="it-IT" sz="4800" dirty="0" err="1"/>
              <a:t>Context</a:t>
            </a:r>
            <a:r>
              <a:rPr lang="it-IT" sz="4800" dirty="0"/>
              <a:t> </a:t>
            </a:r>
            <a:r>
              <a:rPr lang="it-IT" sz="4800" dirty="0" err="1"/>
              <a:t>Aware</a:t>
            </a:r>
            <a:r>
              <a:rPr lang="it-IT" sz="4800" dirty="0"/>
              <a:t> </a:t>
            </a:r>
            <a:r>
              <a:rPr lang="it-IT" sz="4800" dirty="0" err="1"/>
              <a:t>Computations</a:t>
            </a:r>
            <a:r>
              <a:rPr lang="it-IT" sz="4800" dirty="0"/>
              <a:t> </a:t>
            </a:r>
            <a:r>
              <a:rPr lang="it-IT" sz="4800" dirty="0" err="1"/>
              <a:t>Offloading</a:t>
            </a:r>
            <a:r>
              <a:rPr lang="it-IT" sz="4800" dirty="0"/>
              <a:t> in 5G</a:t>
            </a:r>
            <a:br>
              <a:rPr lang="it-IT" sz="4800" dirty="0"/>
            </a:br>
            <a:r>
              <a:rPr lang="it-IT" sz="2800" b="0" dirty="0">
                <a:solidFill>
                  <a:schemeClr val="tx1"/>
                </a:solidFill>
              </a:rPr>
              <a:t>Anna Reale, Melinda </a:t>
            </a:r>
            <a:r>
              <a:rPr lang="it-IT" sz="2800" b="0" dirty="0" err="1">
                <a:solidFill>
                  <a:schemeClr val="tx1"/>
                </a:solidFill>
              </a:rPr>
              <a:t>Tóth</a:t>
            </a:r>
            <a:r>
              <a:rPr lang="it-IT" sz="2800" b="0" dirty="0">
                <a:solidFill>
                  <a:schemeClr val="tx1"/>
                </a:solidFill>
              </a:rPr>
              <a:t>, Zoltán Horváth</a:t>
            </a:r>
            <a:r>
              <a:rPr lang="it-IT" sz="3000" b="0" dirty="0">
                <a:solidFill>
                  <a:schemeClr val="tx1"/>
                </a:solidFill>
              </a:rPr>
              <a:t/>
            </a:r>
            <a:br>
              <a:rPr lang="it-IT" sz="3000" b="0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chemeClr val="tx1"/>
                </a:solidFill>
              </a:rPr>
              <a:t>ELTE, </a:t>
            </a:r>
            <a:r>
              <a:rPr lang="it-IT" sz="2400" dirty="0" err="1">
                <a:solidFill>
                  <a:schemeClr val="tx1"/>
                </a:solidFill>
              </a:rPr>
              <a:t>Eötvös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Loránd</a:t>
            </a:r>
            <a:r>
              <a:rPr lang="it-IT" sz="2400" dirty="0">
                <a:solidFill>
                  <a:schemeClr val="tx1"/>
                </a:solidFill>
              </a:rPr>
              <a:t> </a:t>
            </a:r>
            <a:r>
              <a:rPr lang="it-IT" sz="2400" dirty="0" err="1">
                <a:solidFill>
                  <a:schemeClr val="tx1"/>
                </a:solidFill>
              </a:rPr>
              <a:t>University</a:t>
            </a:r>
            <a:r>
              <a:rPr lang="it-IT" sz="2400" dirty="0">
                <a:solidFill>
                  <a:schemeClr val="tx1"/>
                </a:solidFill>
              </a:rPr>
              <a:t>, Budapest, </a:t>
            </a:r>
            <a:r>
              <a:rPr lang="it-IT" sz="2400" dirty="0" err="1">
                <a:solidFill>
                  <a:schemeClr val="tx1"/>
                </a:solidFill>
              </a:rPr>
              <a:t>Hungary</a:t>
            </a: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30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AR </a:t>
            </a:r>
            <a:r>
              <a:rPr lang="it-IT" sz="2400" dirty="0" err="1"/>
              <a:t>Requirements</a:t>
            </a:r>
            <a:r>
              <a:rPr lang="it-IT" sz="2400" dirty="0"/>
              <a:t> and </a:t>
            </a:r>
            <a:r>
              <a:rPr lang="it-IT" sz="2400" dirty="0" err="1"/>
              <a:t>Assumptions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4E210F-6847-42D5-97EF-B53EF54A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3" y="1600200"/>
            <a:ext cx="7521301" cy="4726858"/>
          </a:xfrm>
        </p:spPr>
        <p:txBody>
          <a:bodyPr/>
          <a:lstStyle/>
          <a:p>
            <a:r>
              <a:rPr lang="en-US" sz="2800" dirty="0"/>
              <a:t>A mobile device dedicated instance in the Edge</a:t>
            </a:r>
          </a:p>
          <a:p>
            <a:pPr>
              <a:buNone/>
            </a:pPr>
            <a:endParaRPr lang="en-US" sz="2800" dirty="0"/>
          </a:p>
          <a:p>
            <a:r>
              <a:rPr lang="en-US" sz="2800" dirty="0"/>
              <a:t>device users may lose connectivity </a:t>
            </a:r>
          </a:p>
          <a:p>
            <a:endParaRPr lang="en-US" sz="2800" dirty="0"/>
          </a:p>
          <a:p>
            <a:r>
              <a:rPr lang="en-US" sz="2800" dirty="0"/>
              <a:t>reconnect to the same or a different Edge</a:t>
            </a:r>
          </a:p>
          <a:p>
            <a:endParaRPr lang="en-US" sz="2800" dirty="0"/>
          </a:p>
          <a:p>
            <a:r>
              <a:rPr lang="en-US" sz="2800" dirty="0"/>
              <a:t>offloaded code and data should not be lost</a:t>
            </a:r>
          </a:p>
          <a:p>
            <a:endParaRPr lang="en-US" sz="2800" dirty="0"/>
          </a:p>
          <a:p>
            <a:pPr>
              <a:buNone/>
            </a:pPr>
            <a:endParaRPr lang="en-GB" sz="28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FF199A16-E616-4BEB-B669-39276E944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10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877126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AR </a:t>
            </a:r>
            <a:r>
              <a:rPr lang="it-IT" sz="2400" dirty="0" err="1"/>
              <a:t>Requirements</a:t>
            </a:r>
            <a:r>
              <a:rPr lang="it-IT" sz="2400" dirty="0"/>
              <a:t> and </a:t>
            </a:r>
            <a:r>
              <a:rPr lang="it-IT" sz="2400" dirty="0" err="1"/>
              <a:t>Assumptions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4E210F-6847-42D5-97EF-B53EF54A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3" y="1600200"/>
            <a:ext cx="7521301" cy="4726858"/>
          </a:xfrm>
        </p:spPr>
        <p:txBody>
          <a:bodyPr/>
          <a:lstStyle/>
          <a:p>
            <a:r>
              <a:rPr lang="en-US" sz="2800" dirty="0"/>
              <a:t>hybrid partitioning </a:t>
            </a:r>
          </a:p>
          <a:p>
            <a:endParaRPr lang="en-US" sz="2800" dirty="0"/>
          </a:p>
          <a:p>
            <a:r>
              <a:rPr lang="en-US" sz="2800" dirty="0"/>
              <a:t>using a base pool of partitions </a:t>
            </a:r>
          </a:p>
          <a:p>
            <a:endParaRPr lang="en-US" sz="2800" dirty="0"/>
          </a:p>
          <a:p>
            <a:r>
              <a:rPr lang="en-US" sz="2800" dirty="0"/>
              <a:t>online selection based on the graph representation (method level)</a:t>
            </a:r>
          </a:p>
          <a:p>
            <a:pPr lvl="0">
              <a:lnSpc>
                <a:spcPct val="200000"/>
              </a:lnSpc>
              <a:buNone/>
            </a:pPr>
            <a:endParaRPr lang="en-US"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200000"/>
              </a:lnSpc>
            </a:pP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1BDF9FB4-972F-4E63-9D98-99A22282A9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11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281654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AR </a:t>
            </a:r>
            <a:r>
              <a:rPr lang="it-IT" sz="2400" dirty="0" err="1"/>
              <a:t>Requirements</a:t>
            </a:r>
            <a:r>
              <a:rPr lang="it-IT" sz="2400" dirty="0"/>
              <a:t> and </a:t>
            </a:r>
            <a:r>
              <a:rPr lang="it-IT" sz="2400" dirty="0" err="1"/>
              <a:t>Assumptions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4E210F-6847-42D5-97EF-B53EF54A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408471"/>
            <a:ext cx="7521299" cy="4726858"/>
          </a:xfrm>
          <a:noFill/>
          <a:ln>
            <a:noFill/>
          </a:ln>
        </p:spPr>
        <p:txBody>
          <a:bodyPr lIns="91425" tIns="91425" rIns="91425" bIns="91425" anchor="t" anchorCtr="0"/>
          <a:lstStyle/>
          <a:p>
            <a:pPr>
              <a:buNone/>
            </a:pPr>
            <a:endParaRPr lang="en-US" sz="2800" dirty="0">
              <a:sym typeface="Times New Roman"/>
            </a:endParaRPr>
          </a:p>
          <a:p>
            <a:r>
              <a:rPr lang="en-US" sz="2800" dirty="0">
                <a:sym typeface="Times New Roman"/>
              </a:rPr>
              <a:t>Light online profiling techniques</a:t>
            </a:r>
          </a:p>
          <a:p>
            <a:endParaRPr lang="en-US" sz="2800" dirty="0">
              <a:sym typeface="Times New Roman"/>
            </a:endParaRPr>
          </a:p>
          <a:p>
            <a:r>
              <a:rPr lang="en-US" sz="2800" dirty="0">
                <a:sym typeface="Times New Roman"/>
              </a:rPr>
              <a:t>threshold is passed, the new partitioning will be deployed </a:t>
            </a:r>
          </a:p>
          <a:p>
            <a:endParaRPr lang="en-US" sz="2800" dirty="0">
              <a:sym typeface="Times New Roman"/>
            </a:endParaRPr>
          </a:p>
          <a:p>
            <a:r>
              <a:rPr lang="en-US" sz="2800" dirty="0">
                <a:sym typeface="Times New Roman"/>
              </a:rPr>
              <a:t>Logs periodical offline analysis of the performance of the partitioning</a:t>
            </a:r>
          </a:p>
          <a:p>
            <a:pPr>
              <a:buNone/>
            </a:pPr>
            <a:endParaRPr lang="en-GB" sz="28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575B3D82-924C-40B1-839D-CABC9CC58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12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76078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65474" y="665975"/>
            <a:ext cx="7398233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/>
              <a:t>Offloading</a:t>
            </a:r>
            <a:r>
              <a:rPr lang="it-IT" sz="2400" dirty="0"/>
              <a:t> Framework</a:t>
            </a:r>
            <a:endParaRPr lang="en" sz="2400" b="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xmlns="" id="{769C4E9A-F139-43A2-88EA-F189C553DC8D}"/>
              </a:ext>
            </a:extLst>
          </p:cNvPr>
          <p:cNvGrpSpPr/>
          <p:nvPr/>
        </p:nvGrpSpPr>
        <p:grpSpPr>
          <a:xfrm>
            <a:off x="1048870" y="1441523"/>
            <a:ext cx="7839635" cy="4703781"/>
            <a:chOff x="1048870" y="1441523"/>
            <a:chExt cx="7839635" cy="4703781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xmlns="" id="{0AAB6671-37D9-4F4B-A016-02C005EB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870" y="1441523"/>
              <a:ext cx="7839635" cy="4703781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xmlns="" id="{6D21533A-BA52-489C-A904-9D9740728883}"/>
                </a:ext>
              </a:extLst>
            </p:cNvPr>
            <p:cNvSpPr txBox="1"/>
            <p:nvPr/>
          </p:nvSpPr>
          <p:spPr>
            <a:xfrm>
              <a:off x="4926724" y="5743283"/>
              <a:ext cx="3961781" cy="4020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7" name="Segnaposto numero diapositiva 1">
            <a:extLst>
              <a:ext uri="{FF2B5EF4-FFF2-40B4-BE49-F238E27FC236}">
                <a16:creationId xmlns:a16="http://schemas.microsoft.com/office/drawing/2014/main" xmlns="" id="{FB8CFBB5-C7B0-42DE-81E8-371258490C70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13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593144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65474" y="665975"/>
            <a:ext cx="7398233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/>
              <a:t>Offloading</a:t>
            </a:r>
            <a:r>
              <a:rPr lang="it-IT" sz="2400" dirty="0"/>
              <a:t> Framework</a:t>
            </a:r>
            <a:endParaRPr lang="en" sz="2400" b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0AAB6671-37D9-4F4B-A016-02C005EB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7071" b="54986"/>
          <a:stretch/>
        </p:blipFill>
        <p:spPr>
          <a:xfrm>
            <a:off x="1087821" y="1395251"/>
            <a:ext cx="5080366" cy="34519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E4B10B38-1C74-4119-8DE6-697C42A51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70" r="57071"/>
          <a:stretch/>
        </p:blipFill>
        <p:spPr>
          <a:xfrm>
            <a:off x="2804744" y="5235435"/>
            <a:ext cx="1301830" cy="1009259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xmlns="" id="{5AA2DE9E-BC89-4AAF-A3DC-9157B171CEAD}"/>
              </a:ext>
            </a:extLst>
          </p:cNvPr>
          <p:cNvGrpSpPr/>
          <p:nvPr/>
        </p:nvGrpSpPr>
        <p:grpSpPr>
          <a:xfrm>
            <a:off x="6855259" y="2483068"/>
            <a:ext cx="1056289" cy="1532531"/>
            <a:chOff x="4926724" y="1441524"/>
            <a:chExt cx="3961781" cy="470378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xmlns="" id="{21A4E4DA-A319-46A5-846D-7D7AC3866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65" b="8547"/>
            <a:stretch/>
          </p:blipFill>
          <p:spPr>
            <a:xfrm>
              <a:off x="4926724" y="1441524"/>
              <a:ext cx="3961781" cy="430176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xmlns="" id="{A74CE9B9-2DB2-432B-B6CA-92E985A8D31D}"/>
                </a:ext>
              </a:extLst>
            </p:cNvPr>
            <p:cNvSpPr txBox="1"/>
            <p:nvPr/>
          </p:nvSpPr>
          <p:spPr>
            <a:xfrm>
              <a:off x="4926724" y="5743283"/>
              <a:ext cx="3961781" cy="4020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2" name="Segnaposto numero diapositiva 1">
            <a:extLst>
              <a:ext uri="{FF2B5EF4-FFF2-40B4-BE49-F238E27FC236}">
                <a16:creationId xmlns:a16="http://schemas.microsoft.com/office/drawing/2014/main" xmlns="" id="{6AD3364D-9011-479B-B6A2-613FD24E54D6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14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942433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65474" y="665975"/>
            <a:ext cx="7398233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/>
              <a:t>Offloading</a:t>
            </a:r>
            <a:r>
              <a:rPr lang="it-IT" sz="2400" dirty="0"/>
              <a:t> Framework</a:t>
            </a:r>
            <a:endParaRPr lang="en" sz="2400" b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0AAB6671-37D9-4F4B-A016-02C005EB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70" r="57071"/>
          <a:stretch/>
        </p:blipFill>
        <p:spPr>
          <a:xfrm>
            <a:off x="1165474" y="2695560"/>
            <a:ext cx="4943924" cy="3441518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xmlns="" id="{A7AC15FC-668C-42DC-99FD-346F6F178643}"/>
              </a:ext>
            </a:extLst>
          </p:cNvPr>
          <p:cNvGrpSpPr/>
          <p:nvPr/>
        </p:nvGrpSpPr>
        <p:grpSpPr>
          <a:xfrm>
            <a:off x="6960476" y="2191407"/>
            <a:ext cx="1439298" cy="2147386"/>
            <a:chOff x="4926724" y="1441524"/>
            <a:chExt cx="3961781" cy="470378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xmlns="" id="{316EA1CF-A0EF-4D2A-A4CA-EBCB16B22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65" b="8547"/>
            <a:stretch/>
          </p:blipFill>
          <p:spPr>
            <a:xfrm>
              <a:off x="4926724" y="1441524"/>
              <a:ext cx="3961781" cy="4301760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xmlns="" id="{53C91505-902E-4C17-8A00-A59EFCC85829}"/>
                </a:ext>
              </a:extLst>
            </p:cNvPr>
            <p:cNvSpPr txBox="1"/>
            <p:nvPr/>
          </p:nvSpPr>
          <p:spPr>
            <a:xfrm>
              <a:off x="4926724" y="5743283"/>
              <a:ext cx="3961781" cy="4020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D8307C05-D731-49D8-AD9F-659243E98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7071" b="54986"/>
          <a:stretch/>
        </p:blipFill>
        <p:spPr>
          <a:xfrm>
            <a:off x="1912425" y="1276280"/>
            <a:ext cx="1317792" cy="909525"/>
          </a:xfrm>
          <a:prstGeom prst="rect">
            <a:avLst/>
          </a:prstGeom>
        </p:spPr>
      </p:pic>
      <p:sp>
        <p:nvSpPr>
          <p:cNvPr id="13" name="Segnaposto numero diapositiva 1">
            <a:extLst>
              <a:ext uri="{FF2B5EF4-FFF2-40B4-BE49-F238E27FC236}">
                <a16:creationId xmlns:a16="http://schemas.microsoft.com/office/drawing/2014/main" xmlns="" id="{E4CEAD21-19FE-4373-B929-0DCC736FD916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15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097952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65474" y="665975"/>
            <a:ext cx="7398233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/>
              <a:t>Offloading</a:t>
            </a:r>
            <a:r>
              <a:rPr lang="it-IT" sz="2400" dirty="0"/>
              <a:t> Framework</a:t>
            </a:r>
            <a:endParaRPr lang="en" sz="2400" b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0AAB6671-37D9-4F4B-A016-02C005EBD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65" b="8547"/>
          <a:stretch/>
        </p:blipFill>
        <p:spPr>
          <a:xfrm>
            <a:off x="3515711" y="995246"/>
            <a:ext cx="5120546" cy="52422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55E3C9CC-1C1D-4060-A511-12AE25DB0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7071" b="54986"/>
          <a:stretch/>
        </p:blipFill>
        <p:spPr>
          <a:xfrm>
            <a:off x="1355835" y="2341179"/>
            <a:ext cx="1797748" cy="9301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FCC9085B-88AA-4A15-AA1F-D45E10045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70" r="57071"/>
          <a:stretch/>
        </p:blipFill>
        <p:spPr>
          <a:xfrm>
            <a:off x="1603794" y="4068863"/>
            <a:ext cx="1301830" cy="1009259"/>
          </a:xfrm>
          <a:prstGeom prst="rect">
            <a:avLst/>
          </a:prstGeom>
        </p:spPr>
      </p:pic>
      <p:sp>
        <p:nvSpPr>
          <p:cNvPr id="9" name="Segnaposto numero diapositiva 1">
            <a:extLst>
              <a:ext uri="{FF2B5EF4-FFF2-40B4-BE49-F238E27FC236}">
                <a16:creationId xmlns:a16="http://schemas.microsoft.com/office/drawing/2014/main" xmlns="" id="{1F79F0D5-E988-4663-8DAD-CB89D46F026A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16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04704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Preliminary </a:t>
            </a:r>
            <a:r>
              <a:rPr lang="it-IT" sz="2400" dirty="0" err="1"/>
              <a:t>Results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it-IT" dirty="0" err="1"/>
              <a:t>Static</a:t>
            </a:r>
            <a:r>
              <a:rPr lang="it-IT" dirty="0"/>
              <a:t> Analysis tool</a:t>
            </a:r>
          </a:p>
          <a:p>
            <a:pPr marL="685800" indent="-457200"/>
            <a:r>
              <a:rPr lang="it-IT" dirty="0"/>
              <a:t>Profiler </a:t>
            </a:r>
            <a:r>
              <a:rPr lang="it-IT" dirty="0" err="1"/>
              <a:t>tools</a:t>
            </a:r>
            <a:r>
              <a:rPr lang="it-IT" dirty="0"/>
              <a:t>	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 err="1"/>
              <a:t>Objective</a:t>
            </a:r>
            <a:r>
              <a:rPr lang="it-IT" dirty="0"/>
              <a:t>: </a:t>
            </a:r>
          </a:p>
          <a:p>
            <a:pPr marL="228600">
              <a:buNone/>
            </a:pPr>
            <a:r>
              <a:rPr lang="it-IT" dirty="0"/>
              <a:t>	</a:t>
            </a:r>
          </a:p>
          <a:p>
            <a:pPr marL="685800" lvl="2" indent="-457200"/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with cost </a:t>
            </a:r>
            <a:r>
              <a:rPr lang="it-IT" dirty="0" err="1"/>
              <a:t>estimates</a:t>
            </a:r>
            <a:endParaRPr lang="it-IT" dirty="0"/>
          </a:p>
          <a:p>
            <a:pPr marL="685800" lvl="2" indent="-457200"/>
            <a:r>
              <a:rPr lang="it-IT" dirty="0"/>
              <a:t>of a </a:t>
            </a:r>
            <a:r>
              <a:rPr lang="it-IT" dirty="0" err="1"/>
              <a:t>symple</a:t>
            </a:r>
            <a:r>
              <a:rPr lang="it-IT" dirty="0"/>
              <a:t> AR </a:t>
            </a:r>
            <a:r>
              <a:rPr lang="it-IT" dirty="0" err="1"/>
              <a:t>application</a:t>
            </a:r>
            <a:endParaRPr lang="it-IT" dirty="0"/>
          </a:p>
          <a:p>
            <a:pPr marL="685800" lvl="2" indent="-457200"/>
            <a:endParaRPr lang="it-IT" dirty="0"/>
          </a:p>
          <a:p>
            <a:pPr marL="685800" lvl="2" indent="-457200"/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965BD59F-E413-4B3C-9D76-198B9640B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17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409526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Tools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D343A196-BDB2-402D-95C2-1AB39D24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581" y="1523975"/>
            <a:ext cx="2925609" cy="1915886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xmlns="" id="{CCF41BEA-3AD7-40EC-8B52-909A91E0C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2499761"/>
              </p:ext>
            </p:extLst>
          </p:nvPr>
        </p:nvGraphicFramePr>
        <p:xfrm>
          <a:off x="1165475" y="4323055"/>
          <a:ext cx="7057715" cy="1639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8245">
                  <a:extLst>
                    <a:ext uri="{9D8B030D-6E8A-4147-A177-3AD203B41FA5}">
                      <a16:colId xmlns:a16="http://schemas.microsoft.com/office/drawing/2014/main" xmlns="" val="2235765068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263547784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203971346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1966558648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3294954478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2125327585"/>
                    </a:ext>
                  </a:extLst>
                </a:gridCol>
                <a:gridCol w="1008245">
                  <a:extLst>
                    <a:ext uri="{9D8B030D-6E8A-4147-A177-3AD203B41FA5}">
                      <a16:colId xmlns:a16="http://schemas.microsoft.com/office/drawing/2014/main" xmlns="" val="1504781922"/>
                    </a:ext>
                  </a:extLst>
                </a:gridCol>
              </a:tblGrid>
              <a:tr h="759547">
                <a:tc>
                  <a:txBody>
                    <a:bodyPr/>
                    <a:lstStyle/>
                    <a:p>
                      <a:r>
                        <a:rPr lang="en-GB" sz="1400" dirty="0"/>
                        <a:t>Tool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Functions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CPU Clock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CPU 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Call Graph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Modules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Map by Source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60991965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Oprofile</a:t>
                      </a:r>
                      <a:endParaRPr lang="en-GB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933668017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CProfile</a:t>
                      </a:r>
                      <a:endParaRPr lang="en-GB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Partially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75657808"/>
                  </a:ext>
                </a:extLst>
              </a:tr>
            </a:tbl>
          </a:graphicData>
        </a:graphic>
      </p:graphicFrame>
      <p:sp>
        <p:nvSpPr>
          <p:cNvPr id="9" name="Shape 136">
            <a:extLst>
              <a:ext uri="{FF2B5EF4-FFF2-40B4-BE49-F238E27FC236}">
                <a16:creationId xmlns:a16="http://schemas.microsoft.com/office/drawing/2014/main" xmlns="" id="{2E56EF99-4AA0-4373-A6EF-A6B7FC9BC3E3}"/>
              </a:ext>
            </a:extLst>
          </p:cNvPr>
          <p:cNvSpPr txBox="1">
            <a:spLocks/>
          </p:cNvSpPr>
          <p:nvPr/>
        </p:nvSpPr>
        <p:spPr>
          <a:xfrm>
            <a:off x="1165475" y="1688187"/>
            <a:ext cx="4505230" cy="1856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685800" indent="-457200"/>
            <a:r>
              <a:rPr lang="en-US" dirty="0" err="1"/>
              <a:t>Callgrind</a:t>
            </a:r>
            <a:endParaRPr lang="en-US" dirty="0"/>
          </a:p>
          <a:p>
            <a:pPr marL="685800" indent="-457200"/>
            <a:r>
              <a:rPr lang="en-US" dirty="0" err="1"/>
              <a:t>Oprofile</a:t>
            </a:r>
            <a:endParaRPr lang="en-US" dirty="0"/>
          </a:p>
          <a:p>
            <a:pPr marL="685800" indent="-457200"/>
            <a:r>
              <a:rPr lang="en-US" dirty="0" err="1"/>
              <a:t>CProfile</a:t>
            </a:r>
            <a:r>
              <a:rPr lang="en-US" dirty="0"/>
              <a:t>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xmlns="" id="{4C1B843E-3A49-410F-B5E7-686E581C8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18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1135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Simple AR </a:t>
            </a:r>
            <a:r>
              <a:rPr lang="en-US" sz="2400" dirty="0"/>
              <a:t>application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76DCE9D4-92BC-4356-9D85-1FED699A0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80" t="1015" r="2333" b="4707"/>
          <a:stretch/>
        </p:blipFill>
        <p:spPr>
          <a:xfrm>
            <a:off x="3879541" y="1117061"/>
            <a:ext cx="5117952" cy="5740939"/>
          </a:xfrm>
          <a:prstGeom prst="rect">
            <a:avLst/>
          </a:prstGeom>
        </p:spPr>
      </p:pic>
      <p:sp>
        <p:nvSpPr>
          <p:cNvPr id="6" name="Shape 136">
            <a:extLst>
              <a:ext uri="{FF2B5EF4-FFF2-40B4-BE49-F238E27FC236}">
                <a16:creationId xmlns:a16="http://schemas.microsoft.com/office/drawing/2014/main" xmlns="" id="{CA12BEE1-4C3B-462C-B6FF-79A6C92CF781}"/>
              </a:ext>
            </a:extLst>
          </p:cNvPr>
          <p:cNvSpPr txBox="1">
            <a:spLocks/>
          </p:cNvSpPr>
          <p:nvPr/>
        </p:nvSpPr>
        <p:spPr>
          <a:xfrm>
            <a:off x="1040574" y="2645605"/>
            <a:ext cx="3196319" cy="1856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24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E3037"/>
              </a:buClr>
              <a:buSzPct val="100000"/>
              <a:buFont typeface="Quicksand"/>
              <a:buNone/>
              <a:defRPr sz="1800" b="0" i="0" u="none" strike="noStrike" cap="none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228600">
              <a:buNone/>
            </a:pPr>
            <a:r>
              <a:rPr lang="en-US" dirty="0"/>
              <a:t>OpenCV</a:t>
            </a:r>
          </a:p>
          <a:p>
            <a:pPr marL="228600">
              <a:buNone/>
            </a:pPr>
            <a:r>
              <a:rPr lang="en-US" dirty="0"/>
              <a:t>Face Recognition</a:t>
            </a:r>
          </a:p>
          <a:p>
            <a:pPr marL="228600">
              <a:buNone/>
            </a:pPr>
            <a:r>
              <a:rPr lang="en-US" dirty="0"/>
              <a:t>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xmlns="" id="{FA4DBE7D-E22B-4458-AC9F-BBE214850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19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54615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 err="1"/>
              <a:t>Continuous</a:t>
            </a:r>
            <a:r>
              <a:rPr lang="it-IT" sz="2400" dirty="0"/>
              <a:t> Interactive Applications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en-GB"/>
              <a:t>Interaction -&gt; Responsivness</a:t>
            </a:r>
          </a:p>
          <a:p>
            <a:pPr marL="685800" indent="-457200"/>
            <a:endParaRPr lang="en-GB"/>
          </a:p>
          <a:p>
            <a:pPr marL="685800" indent="-457200"/>
            <a:r>
              <a:rPr lang="en-GB"/>
              <a:t>AR – MMORPGs…</a:t>
            </a:r>
          </a:p>
          <a:p>
            <a:pPr marL="228600" lvl="0" rtl="0">
              <a:spcBef>
                <a:spcPts val="0"/>
              </a:spcBef>
              <a:buNone/>
            </a:pPr>
            <a:endParaRPr lang="en-GB"/>
          </a:p>
          <a:p>
            <a:pPr marL="457200" lvl="0" indent="-228600" rtl="0">
              <a:spcBef>
                <a:spcPts val="0"/>
              </a:spcBef>
            </a:pPr>
            <a:endParaRPr lang="en-GB"/>
          </a:p>
          <a:p>
            <a:pPr lvl="0">
              <a:spcBef>
                <a:spcPts val="0"/>
              </a:spcBef>
              <a:buNone/>
            </a:pPr>
            <a:endParaRPr lang="en-GB"/>
          </a:p>
          <a:p>
            <a:pPr lvl="0">
              <a:spcBef>
                <a:spcPts val="0"/>
              </a:spcBef>
              <a:buNone/>
            </a:pPr>
            <a:endParaRPr lang="en-GB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95C8F534-D733-4AED-B5EE-4B40B5ED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89" y="3019572"/>
            <a:ext cx="3707586" cy="249335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71EC07B0-5703-4E69-839D-BF90354F7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9" r="13720"/>
          <a:stretch/>
        </p:blipFill>
        <p:spPr>
          <a:xfrm>
            <a:off x="4594475" y="3436566"/>
            <a:ext cx="4355868" cy="2919918"/>
          </a:xfrm>
          <a:prstGeom prst="rect">
            <a:avLst/>
          </a:prstGeom>
        </p:spPr>
      </p:pic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xmlns="" id="{36E258B3-B36E-4453-B86E-C68F666C26E1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2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96436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Simple AR </a:t>
            </a:r>
            <a:r>
              <a:rPr lang="it-IT" sz="2400" dirty="0" err="1"/>
              <a:t>application</a:t>
            </a:r>
            <a:endParaRPr lang="en" sz="24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xmlns="" id="{A0158A9C-37DA-46A5-B7D2-77EB23BBB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34296740"/>
              </p:ext>
            </p:extLst>
          </p:nvPr>
        </p:nvGraphicFramePr>
        <p:xfrm>
          <a:off x="1086159" y="1312676"/>
          <a:ext cx="5753100" cy="22111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38275">
                  <a:extLst>
                    <a:ext uri="{9D8B030D-6E8A-4147-A177-3AD203B41FA5}">
                      <a16:colId xmlns:a16="http://schemas.microsoft.com/office/drawing/2014/main" xmlns="" val="2235765068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263547784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203971346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xmlns="" val="1966558648"/>
                    </a:ext>
                  </a:extLst>
                </a:gridCol>
              </a:tblGrid>
              <a:tr h="759547">
                <a:tc>
                  <a:txBody>
                    <a:bodyPr/>
                    <a:lstStyle/>
                    <a:p>
                      <a:r>
                        <a:rPr lang="en-GB" sz="1100" dirty="0"/>
                        <a:t>Experiment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RPI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EDGE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CLI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609919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100" b="1" dirty="0"/>
                        <a:t>S1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Stream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Decode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Detect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Encode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Show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933668017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1100" b="1" dirty="0"/>
                        <a:t>S2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Stream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Decode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Detect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Encode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Show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075657808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1100" b="1" dirty="0"/>
                        <a:t>S3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Stream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Decode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Detect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Encode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Show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3372300"/>
                  </a:ext>
                </a:extLst>
              </a:tr>
            </a:tbl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xmlns="" id="{3C8437B0-147C-4D34-B068-807C07A5B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048767994"/>
              </p:ext>
            </p:extLst>
          </p:nvPr>
        </p:nvGraphicFramePr>
        <p:xfrm>
          <a:off x="6045812" y="4201711"/>
          <a:ext cx="3757950" cy="2543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xmlns="" id="{8A5D4591-59DE-4D8C-9716-7CD8CAAF0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608955058"/>
              </p:ext>
            </p:extLst>
          </p:nvPr>
        </p:nvGraphicFramePr>
        <p:xfrm>
          <a:off x="2261449" y="4014854"/>
          <a:ext cx="2353408" cy="170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xmlns="" id="{DFE8A525-94F8-449E-9C6F-BD9792D2E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620315197"/>
              </p:ext>
            </p:extLst>
          </p:nvPr>
        </p:nvGraphicFramePr>
        <p:xfrm>
          <a:off x="3642119" y="4145257"/>
          <a:ext cx="3629214" cy="2175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CasellaDiTesto 1">
            <a:extLst>
              <a:ext uri="{FF2B5EF4-FFF2-40B4-BE49-F238E27FC236}">
                <a16:creationId xmlns:a16="http://schemas.microsoft.com/office/drawing/2014/main" xmlns="" id="{BBE9FB0C-BC3D-4D8E-A30D-94F4B718B6C6}"/>
              </a:ext>
            </a:extLst>
          </p:cNvPr>
          <p:cNvSpPr txBox="1"/>
          <p:nvPr/>
        </p:nvSpPr>
        <p:spPr>
          <a:xfrm>
            <a:off x="7427599" y="3781190"/>
            <a:ext cx="1109948" cy="104874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solidFill>
                  <a:srgbClr val="549E39"/>
                </a:solidFill>
                <a:latin typeface="Arial Narrow" panose="020B0606020202030204" pitchFamily="34" charset="0"/>
              </a:rPr>
              <a:t>S1</a:t>
            </a:r>
            <a:endParaRPr lang="en-GB" sz="4000" dirty="0">
              <a:solidFill>
                <a:srgbClr val="549E39"/>
              </a:solidFill>
            </a:endParaRPr>
          </a:p>
        </p:txBody>
      </p:sp>
      <p:sp>
        <p:nvSpPr>
          <p:cNvPr id="17" name="CasellaDiTesto 1">
            <a:extLst>
              <a:ext uri="{FF2B5EF4-FFF2-40B4-BE49-F238E27FC236}">
                <a16:creationId xmlns:a16="http://schemas.microsoft.com/office/drawing/2014/main" xmlns="" id="{77DEBD8D-6F81-4F4D-89E1-3E2317092918}"/>
              </a:ext>
            </a:extLst>
          </p:cNvPr>
          <p:cNvSpPr txBox="1"/>
          <p:nvPr/>
        </p:nvSpPr>
        <p:spPr>
          <a:xfrm>
            <a:off x="4935864" y="3720673"/>
            <a:ext cx="1109948" cy="104874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solidFill>
                  <a:srgbClr val="FFC000"/>
                </a:solidFill>
                <a:latin typeface="Arial Narrow" panose="020B0606020202030204" pitchFamily="34" charset="0"/>
              </a:rPr>
              <a:t>S2</a:t>
            </a:r>
          </a:p>
        </p:txBody>
      </p:sp>
      <p:sp>
        <p:nvSpPr>
          <p:cNvPr id="18" name="CasellaDiTesto 1">
            <a:extLst>
              <a:ext uri="{FF2B5EF4-FFF2-40B4-BE49-F238E27FC236}">
                <a16:creationId xmlns:a16="http://schemas.microsoft.com/office/drawing/2014/main" xmlns="" id="{020EB902-BB51-426F-93D3-F0ACF359FA2C}"/>
              </a:ext>
            </a:extLst>
          </p:cNvPr>
          <p:cNvSpPr txBox="1"/>
          <p:nvPr/>
        </p:nvSpPr>
        <p:spPr>
          <a:xfrm>
            <a:off x="3012843" y="3620883"/>
            <a:ext cx="1109948" cy="104874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rPr>
              <a:t>S3</a:t>
            </a:r>
            <a:endParaRPr lang="en-GB"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CasellaDiTesto 1">
            <a:extLst>
              <a:ext uri="{FF2B5EF4-FFF2-40B4-BE49-F238E27FC236}">
                <a16:creationId xmlns:a16="http://schemas.microsoft.com/office/drawing/2014/main" xmlns="" id="{6B1DA895-3400-40B2-B68E-F13D805A8E23}"/>
              </a:ext>
            </a:extLst>
          </p:cNvPr>
          <p:cNvSpPr txBox="1"/>
          <p:nvPr/>
        </p:nvSpPr>
        <p:spPr>
          <a:xfrm>
            <a:off x="967704" y="4145257"/>
            <a:ext cx="1861342" cy="1575146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Arial Narrow" panose="020B0606020202030204" pitchFamily="34" charset="0"/>
              </a:rPr>
              <a:t>Time spent </a:t>
            </a:r>
          </a:p>
          <a:p>
            <a:r>
              <a:rPr lang="en-GB" sz="2400" dirty="0">
                <a:solidFill>
                  <a:schemeClr val="tx1"/>
                </a:solidFill>
                <a:latin typeface="Arial Narrow" panose="020B0606020202030204" pitchFamily="34" charset="0"/>
              </a:rPr>
              <a:t>performing </a:t>
            </a:r>
          </a:p>
          <a:p>
            <a:r>
              <a:rPr lang="en-GB" sz="2400" dirty="0">
                <a:solidFill>
                  <a:schemeClr val="tx1"/>
                </a:solidFill>
                <a:latin typeface="Arial Narrow" panose="020B0606020202030204" pitchFamily="34" charset="0"/>
              </a:rPr>
              <a:t>detection</a:t>
            </a:r>
          </a:p>
          <a:p>
            <a:endParaRPr lang="en-GB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27C75C3F-A83A-4140-99C6-97383D2327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20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284008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Future Works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it-IT" dirty="0"/>
              <a:t>Real </a:t>
            </a:r>
            <a:r>
              <a:rPr lang="it-IT" dirty="0" err="1"/>
              <a:t>computational</a:t>
            </a:r>
            <a:r>
              <a:rPr lang="it-IT" dirty="0"/>
              <a:t> intensive AR </a:t>
            </a:r>
            <a:r>
              <a:rPr lang="it-IT" dirty="0" err="1"/>
              <a:t>app</a:t>
            </a:r>
            <a:r>
              <a:rPr lang="it-IT" dirty="0"/>
              <a:t>	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/>
              <a:t>Multiple devices and streams 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/>
              <a:t> </a:t>
            </a:r>
            <a:r>
              <a:rPr lang="it-IT" dirty="0" err="1"/>
              <a:t>Automatise</a:t>
            </a:r>
            <a:r>
              <a:rPr lang="it-IT" dirty="0"/>
              <a:t> </a:t>
            </a:r>
            <a:r>
              <a:rPr lang="it-IT" dirty="0" err="1"/>
              <a:t>partitioning</a:t>
            </a:r>
            <a:r>
              <a:rPr lang="it-IT" dirty="0"/>
              <a:t>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chain</a:t>
            </a:r>
            <a:endParaRPr lang="it-IT" dirty="0"/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 err="1"/>
              <a:t>Selecting</a:t>
            </a:r>
            <a:r>
              <a:rPr lang="it-IT" dirty="0"/>
              <a:t> </a:t>
            </a:r>
            <a:r>
              <a:rPr lang="it-IT" dirty="0" err="1"/>
              <a:t>models</a:t>
            </a:r>
            <a:r>
              <a:rPr lang="it-IT" dirty="0"/>
              <a:t> for new UC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 err="1"/>
              <a:t>Adapth</a:t>
            </a:r>
            <a:r>
              <a:rPr lang="it-IT" dirty="0"/>
              <a:t> </a:t>
            </a:r>
            <a:r>
              <a:rPr lang="it-IT" dirty="0" err="1"/>
              <a:t>partitioning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to multiple </a:t>
            </a:r>
            <a:r>
              <a:rPr lang="it-IT" dirty="0" err="1"/>
              <a:t>costs</a:t>
            </a:r>
            <a:endParaRPr lang="it-IT" dirty="0"/>
          </a:p>
          <a:p>
            <a:pPr marL="685800" indent="-457200"/>
            <a:endParaRPr lang="it-IT" dirty="0"/>
          </a:p>
          <a:p>
            <a:pPr marL="685800" indent="-457200"/>
            <a:endParaRPr lang="it-IT" dirty="0"/>
          </a:p>
          <a:p>
            <a:pPr marL="685800" lvl="2" indent="-457200"/>
            <a:r>
              <a:rPr lang="it-IT" dirty="0"/>
              <a:t>		</a:t>
            </a:r>
          </a:p>
          <a:p>
            <a:pPr marL="685800" indent="-457200"/>
            <a:endParaRPr lang="it-IT" dirty="0"/>
          </a:p>
          <a:p>
            <a:pPr marL="685800" indent="-457200"/>
            <a:endParaRPr lang="it-IT" dirty="0"/>
          </a:p>
          <a:p>
            <a:pPr marL="685800" lvl="2" indent="-457200"/>
            <a:endParaRPr lang="it-IT" dirty="0"/>
          </a:p>
          <a:p>
            <a:pPr marL="685800" lvl="2" indent="-457200"/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14D602BE-4F22-47D2-8E03-1A3170B0F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21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267745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 err="1"/>
              <a:t>Contributions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/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req</a:t>
            </a:r>
            <a:r>
              <a:rPr lang="it-IT" dirty="0"/>
              <a:t> for AR </a:t>
            </a:r>
            <a:r>
              <a:rPr lang="it-IT" dirty="0" err="1"/>
              <a:t>app</a:t>
            </a:r>
            <a:r>
              <a:rPr lang="it-IT" dirty="0"/>
              <a:t> on 5G	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/>
              <a:t>Select and test </a:t>
            </a:r>
            <a:r>
              <a:rPr lang="it-IT" dirty="0" err="1"/>
              <a:t>tool</a:t>
            </a:r>
            <a:r>
              <a:rPr lang="it-IT" dirty="0"/>
              <a:t> </a:t>
            </a:r>
            <a:r>
              <a:rPr lang="it-IT" dirty="0" err="1"/>
              <a:t>chain</a:t>
            </a:r>
            <a:endParaRPr lang="it-IT" dirty="0"/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 err="1"/>
              <a:t>Adaptable</a:t>
            </a:r>
            <a:r>
              <a:rPr lang="it-IT" dirty="0"/>
              <a:t> </a:t>
            </a:r>
            <a:r>
              <a:rPr lang="it-IT" dirty="0" err="1"/>
              <a:t>partitioning</a:t>
            </a:r>
            <a:r>
              <a:rPr lang="it-IT" dirty="0"/>
              <a:t> </a:t>
            </a:r>
            <a:r>
              <a:rPr lang="it-IT" dirty="0" err="1"/>
              <a:t>scheme</a:t>
            </a:r>
            <a:r>
              <a:rPr lang="it-IT" dirty="0"/>
              <a:t> </a:t>
            </a:r>
          </a:p>
          <a:p>
            <a:pPr marL="685800" indent="-457200"/>
            <a:endParaRPr lang="it-IT" dirty="0"/>
          </a:p>
          <a:p>
            <a:pPr marL="685800" indent="-457200"/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offloading</a:t>
            </a:r>
            <a:r>
              <a:rPr lang="it-IT" dirty="0"/>
              <a:t> framework for AR </a:t>
            </a:r>
          </a:p>
          <a:p>
            <a:pPr marL="685800" lvl="2" indent="-457200"/>
            <a:r>
              <a:rPr lang="it-IT" dirty="0"/>
              <a:t>		</a:t>
            </a:r>
          </a:p>
          <a:p>
            <a:pPr marL="685800" indent="-457200"/>
            <a:endParaRPr lang="it-IT" dirty="0"/>
          </a:p>
          <a:p>
            <a:pPr marL="685800" indent="-457200"/>
            <a:endParaRPr lang="it-IT" dirty="0"/>
          </a:p>
          <a:p>
            <a:pPr marL="685800" lvl="2" indent="-457200"/>
            <a:r>
              <a:rPr lang="it-IT" dirty="0"/>
              <a:t>					…. </a:t>
            </a:r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!</a:t>
            </a:r>
          </a:p>
          <a:p>
            <a:pPr marL="685800" lvl="2" indent="-457200"/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0C833411-8BA7-4566-9F35-0FDE669ABE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22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942703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Some Reference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2" indent="-228600">
              <a:buFont typeface="+mj-lt"/>
              <a:buAutoNum type="arabicParenR"/>
            </a:pPr>
            <a:r>
              <a:rPr lang="en-GB" sz="1200" dirty="0"/>
              <a:t>Byung-</a:t>
            </a:r>
            <a:r>
              <a:rPr lang="en-GB" sz="1200" dirty="0" err="1"/>
              <a:t>Gon</a:t>
            </a:r>
            <a:r>
              <a:rPr lang="en-GB" sz="1200" dirty="0"/>
              <a:t> Chun, </a:t>
            </a:r>
            <a:r>
              <a:rPr lang="en-GB" sz="1200" dirty="0" err="1"/>
              <a:t>Sunghwan</a:t>
            </a:r>
            <a:r>
              <a:rPr lang="en-GB" sz="1200" dirty="0"/>
              <a:t> </a:t>
            </a:r>
            <a:r>
              <a:rPr lang="en-GB" sz="1200" dirty="0" err="1"/>
              <a:t>Ihm</a:t>
            </a:r>
            <a:r>
              <a:rPr lang="en-GB" sz="1200" dirty="0"/>
              <a:t>, Petros </a:t>
            </a:r>
            <a:r>
              <a:rPr lang="en-GB" sz="1200" dirty="0" err="1"/>
              <a:t>Maniatis</a:t>
            </a:r>
            <a:r>
              <a:rPr lang="en-GB" sz="1200" dirty="0"/>
              <a:t>, Mayur Naik, and </a:t>
            </a:r>
            <a:r>
              <a:rPr lang="en-GB" sz="1200" dirty="0" err="1"/>
              <a:t>AshwinPatti</a:t>
            </a:r>
            <a:r>
              <a:rPr lang="en-GB" sz="1200" dirty="0"/>
              <a:t>. 2011. </a:t>
            </a:r>
            <a:r>
              <a:rPr lang="en-GB" sz="1200" dirty="0" err="1"/>
              <a:t>Clonecloud</a:t>
            </a:r>
            <a:r>
              <a:rPr lang="en-GB" sz="1200" dirty="0"/>
              <a:t>: elastic execution between mobile device and cloud. In Proceedings of the sixth conference on Computer systems. ACM, 301–314. </a:t>
            </a:r>
          </a:p>
          <a:p>
            <a:pPr marL="228600" lvl="2" indent="-228600">
              <a:buFont typeface="+mj-lt"/>
              <a:buAutoNum type="arabicParenR"/>
            </a:pPr>
            <a:endParaRPr lang="en-GB" sz="1200" dirty="0"/>
          </a:p>
          <a:p>
            <a:pPr marL="228600" lvl="2" indent="-228600">
              <a:buFont typeface="+mj-lt"/>
              <a:buAutoNum type="arabicParenR"/>
            </a:pPr>
            <a:r>
              <a:rPr lang="en-GB" sz="1200" dirty="0"/>
              <a:t>Luis D Pedrosa, Nupur Kothari, Ramesh </a:t>
            </a:r>
            <a:r>
              <a:rPr lang="en-GB" sz="1200" dirty="0" err="1"/>
              <a:t>Govindan</a:t>
            </a:r>
            <a:r>
              <a:rPr lang="en-GB" sz="1200" dirty="0"/>
              <a:t>, Jeff Vaughan, and Todd Millstein. 2012. The case for complexity prediction in automatic partitioning of cloud-enabled mobile applications. Small 20 (2012), 25. </a:t>
            </a:r>
          </a:p>
          <a:p>
            <a:pPr marL="228600" lvl="2" indent="-228600">
              <a:buFont typeface="+mj-lt"/>
              <a:buAutoNum type="arabicParenR"/>
            </a:pPr>
            <a:endParaRPr lang="en-GB" sz="1200" dirty="0"/>
          </a:p>
          <a:p>
            <a:pPr marL="228600" lvl="2" indent="-228600">
              <a:buFont typeface="+mj-lt"/>
              <a:buAutoNum type="arabicParenR"/>
            </a:pPr>
            <a:r>
              <a:rPr lang="en-GB" sz="1200" dirty="0"/>
              <a:t>Tim </a:t>
            </a:r>
            <a:r>
              <a:rPr lang="en-GB" sz="1200" dirty="0" err="1"/>
              <a:t>Verbelen</a:t>
            </a:r>
            <a:r>
              <a:rPr lang="en-GB" sz="1200" dirty="0"/>
              <a:t>, Tim Stevens, Filip De </a:t>
            </a:r>
            <a:r>
              <a:rPr lang="en-GB" sz="1200" dirty="0" err="1"/>
              <a:t>Turck</a:t>
            </a:r>
            <a:r>
              <a:rPr lang="en-GB" sz="1200" dirty="0"/>
              <a:t>, and Bart </a:t>
            </a:r>
            <a:r>
              <a:rPr lang="en-GB" sz="1200" dirty="0" err="1"/>
              <a:t>Dhoedt</a:t>
            </a:r>
            <a:r>
              <a:rPr lang="en-GB" sz="1200" dirty="0"/>
              <a:t>. 2013. Graph partitioning algorithms for optimizing software deployment in mobile cloud computing. Future Generation Computer Systems 29, 2 (2013), 451–459.</a:t>
            </a:r>
          </a:p>
          <a:p>
            <a:pPr marL="228600" lvl="2" indent="-228600">
              <a:buFont typeface="+mj-lt"/>
              <a:buAutoNum type="arabicParenR"/>
            </a:pPr>
            <a:endParaRPr lang="en-GB" sz="1200" dirty="0"/>
          </a:p>
          <a:p>
            <a:pPr marL="228600" lvl="2" indent="-228600">
              <a:buFont typeface="+mj-lt"/>
              <a:buAutoNum type="arabicParenR"/>
            </a:pPr>
            <a:r>
              <a:rPr lang="en-GB" sz="1200" dirty="0"/>
              <a:t>Eduardo Cuervo, </a:t>
            </a:r>
            <a:r>
              <a:rPr lang="en-GB" sz="1200" dirty="0" err="1"/>
              <a:t>Aruna</a:t>
            </a:r>
            <a:r>
              <a:rPr lang="en-GB" sz="1200" dirty="0"/>
              <a:t> Balasubramanian, </a:t>
            </a:r>
            <a:r>
              <a:rPr lang="en-GB" sz="1200" dirty="0" err="1"/>
              <a:t>Dae-ki</a:t>
            </a:r>
            <a:r>
              <a:rPr lang="en-GB" sz="1200" dirty="0"/>
              <a:t> Cho, Alec Wolman, Stefan </a:t>
            </a:r>
            <a:r>
              <a:rPr lang="en-GB" sz="1200" dirty="0" err="1"/>
              <a:t>Saroiu</a:t>
            </a:r>
            <a:r>
              <a:rPr lang="en-GB" sz="1200" dirty="0"/>
              <a:t>, Ranveer Chandra, and </a:t>
            </a:r>
            <a:r>
              <a:rPr lang="en-GB" sz="1200" dirty="0" err="1"/>
              <a:t>Paramvir</a:t>
            </a:r>
            <a:r>
              <a:rPr lang="en-GB" sz="1200" dirty="0"/>
              <a:t> </a:t>
            </a:r>
            <a:r>
              <a:rPr lang="en-GB" sz="1200" dirty="0" err="1"/>
              <a:t>Bahl</a:t>
            </a:r>
            <a:r>
              <a:rPr lang="en-GB" sz="1200" dirty="0"/>
              <a:t>. 2010. MAUI: making smartphones last longer with code offload. In Proceedings of the 8th international conference on Mobile systems, applications, and services. ACM, 49–62.</a:t>
            </a:r>
          </a:p>
          <a:p>
            <a:pPr marL="228600" lvl="2" indent="-228600">
              <a:buFont typeface="+mj-lt"/>
              <a:buAutoNum type="arabicParenR"/>
            </a:pPr>
            <a:endParaRPr lang="en-GB" sz="1200" dirty="0"/>
          </a:p>
          <a:p>
            <a:pPr marL="228600" lvl="2" indent="-228600">
              <a:buFont typeface="+mj-lt"/>
              <a:buAutoNum type="arabicParenR"/>
            </a:pPr>
            <a:r>
              <a:rPr lang="en-GB" sz="1200" dirty="0"/>
              <a:t>Charles Jose Ferrari. 2017. 5G Edge Computing Proof of Concept and Use Case Exploring. Master’s thesis. </a:t>
            </a:r>
            <a:r>
              <a:rPr lang="en-GB" sz="1200" dirty="0" err="1"/>
              <a:t>Eötvös</a:t>
            </a:r>
            <a:r>
              <a:rPr lang="en-GB" sz="1200" dirty="0"/>
              <a:t> </a:t>
            </a:r>
            <a:r>
              <a:rPr lang="en-GB" sz="1200" dirty="0" err="1"/>
              <a:t>Loránd</a:t>
            </a:r>
            <a:r>
              <a:rPr lang="en-GB" sz="1200" dirty="0"/>
              <a:t> University, </a:t>
            </a:r>
            <a:r>
              <a:rPr lang="en-GB" sz="1200" dirty="0" err="1"/>
              <a:t>Hungary,Budapest</a:t>
            </a:r>
            <a:r>
              <a:rPr lang="en-GB" sz="1200" dirty="0"/>
              <a:t>.</a:t>
            </a:r>
          </a:p>
          <a:p>
            <a:pPr marL="228600" lvl="2" indent="-228600">
              <a:buFont typeface="+mj-lt"/>
              <a:buAutoNum type="arabicParenR"/>
            </a:pPr>
            <a:endParaRPr lang="en-GB" sz="1200" dirty="0"/>
          </a:p>
          <a:p>
            <a:pPr>
              <a:buNone/>
            </a:pPr>
            <a:endParaRPr lang="en-GB" sz="1200" dirty="0"/>
          </a:p>
          <a:p>
            <a:pPr>
              <a:buNone/>
            </a:pPr>
            <a:endParaRPr lang="en-GB" sz="1200" dirty="0"/>
          </a:p>
          <a:p>
            <a:pPr>
              <a:buNone/>
            </a:pPr>
            <a:endParaRPr lang="en-GB" sz="1200" dirty="0"/>
          </a:p>
          <a:p>
            <a:pPr>
              <a:buNone/>
            </a:pPr>
            <a:endParaRPr lang="en-GB" sz="1200" dirty="0"/>
          </a:p>
          <a:p>
            <a:pPr>
              <a:buNone/>
            </a:pPr>
            <a:endParaRPr lang="en-GB" sz="1200" dirty="0"/>
          </a:p>
          <a:p>
            <a:pPr>
              <a:buNone/>
            </a:pPr>
            <a:endParaRPr sz="12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0C833411-8BA7-4566-9F35-0FDE669ABE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23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293409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CIA </a:t>
            </a:r>
            <a:r>
              <a:rPr lang="it-IT" sz="2400" dirty="0" err="1"/>
              <a:t>requirements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indent="-457200">
              <a:lnSpc>
                <a:spcPct val="200000"/>
              </a:lnSpc>
            </a:pPr>
            <a:r>
              <a:rPr lang="en-US" dirty="0"/>
              <a:t>Interact with each other in real time</a:t>
            </a:r>
          </a:p>
          <a:p>
            <a:pPr marL="685800" indent="-457200">
              <a:lnSpc>
                <a:spcPct val="200000"/>
              </a:lnSpc>
            </a:pPr>
            <a:r>
              <a:rPr lang="en-US" dirty="0"/>
              <a:t>Temporal and spatial consistency</a:t>
            </a:r>
          </a:p>
          <a:p>
            <a:pPr marL="685800" indent="-457200">
              <a:lnSpc>
                <a:spcPct val="200000"/>
              </a:lnSpc>
            </a:pPr>
            <a:r>
              <a:rPr lang="it-IT" dirty="0" err="1"/>
              <a:t>Fairness</a:t>
            </a:r>
            <a:endParaRPr lang="it-IT" dirty="0"/>
          </a:p>
          <a:p>
            <a:pPr marL="685800" indent="-457200">
              <a:lnSpc>
                <a:spcPct val="200000"/>
              </a:lnSpc>
            </a:pPr>
            <a:r>
              <a:rPr lang="it-IT" dirty="0"/>
              <a:t>Fidelity</a:t>
            </a:r>
          </a:p>
          <a:p>
            <a:pPr marL="685800" indent="-457200">
              <a:lnSpc>
                <a:spcPct val="200000"/>
              </a:lnSpc>
            </a:pPr>
            <a:endParaRPr lang="it-IT" dirty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xmlns="" id="{51A353E5-425A-4340-8267-951D4A618EB2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3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50628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5G and MEC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None/>
            </a:pPr>
            <a:r>
              <a:rPr lang="en-US" dirty="0"/>
              <a:t>4G adds 10ms+ latency to CIAs</a:t>
            </a:r>
            <a:endParaRPr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FA96EEE5-748C-42A3-A479-350718BD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74" y="2311837"/>
            <a:ext cx="6858000" cy="3852267"/>
          </a:xfrm>
          <a:prstGeom prst="rect">
            <a:avLst/>
          </a:prstGeom>
        </p:spPr>
      </p:pic>
      <p:sp>
        <p:nvSpPr>
          <p:cNvPr id="8" name="Segnaposto numero diapositiva 1">
            <a:extLst>
              <a:ext uri="{FF2B5EF4-FFF2-40B4-BE49-F238E27FC236}">
                <a16:creationId xmlns:a16="http://schemas.microsoft.com/office/drawing/2014/main" xmlns="" id="{2B8DFEA1-830A-445D-A69F-EBE76264138E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4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97305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/>
          <p:cNvCxnSpPr>
            <a:cxnSpLocks/>
            <a:endCxn id="19" idx="0"/>
          </p:cNvCxnSpPr>
          <p:nvPr/>
        </p:nvCxnSpPr>
        <p:spPr bwMode="auto">
          <a:xfrm flipH="1">
            <a:off x="3888855" y="3273743"/>
            <a:ext cx="3623873" cy="158570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cxnSpLocks/>
            <a:stCxn id="8" idx="2"/>
            <a:endCxn id="21" idx="0"/>
          </p:cNvCxnSpPr>
          <p:nvPr/>
        </p:nvCxnSpPr>
        <p:spPr bwMode="auto">
          <a:xfrm>
            <a:off x="5941689" y="2493291"/>
            <a:ext cx="1571039" cy="236615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>
            <a:cxnSpLocks/>
            <a:stCxn id="9" idx="2"/>
            <a:endCxn id="20" idx="0"/>
          </p:cNvCxnSpPr>
          <p:nvPr/>
        </p:nvCxnSpPr>
        <p:spPr bwMode="auto">
          <a:xfrm flipH="1">
            <a:off x="5700792" y="3272671"/>
            <a:ext cx="240896" cy="15867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>
            <a:cxnSpLocks/>
            <a:stCxn id="6" idx="2"/>
            <a:endCxn id="20" idx="0"/>
          </p:cNvCxnSpPr>
          <p:nvPr/>
        </p:nvCxnSpPr>
        <p:spPr bwMode="auto">
          <a:xfrm>
            <a:off x="4320877" y="3801076"/>
            <a:ext cx="1379915" cy="10583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3701" y="239715"/>
            <a:ext cx="7494588" cy="1507596"/>
          </a:xfrm>
        </p:spPr>
        <p:txBody>
          <a:bodyPr>
            <a:normAutofit/>
          </a:bodyPr>
          <a:lstStyle/>
          <a:p>
            <a:r>
              <a:rPr lang="en-US" dirty="0"/>
              <a:t>The Goal of Offloading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25" b="0" dirty="0">
                <a:solidFill>
                  <a:schemeClr val="tx1"/>
                </a:solidFill>
              </a:rPr>
              <a:t>Mapping application components between Device, edge and central Cloud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460816" y="2946636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57859" y="2532642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157858" y="3475040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911113" y="2946636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78670" y="2167255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78670" y="2946636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78670" y="3726016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599344" y="2946635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366480" y="2947707"/>
            <a:ext cx="326036" cy="32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 err="1"/>
              <a:t>fn</a:t>
            </a:r>
            <a:endParaRPr lang="en-US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534712" y="4859449"/>
            <a:ext cx="708286" cy="708286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tx1"/>
                </a:solidFill>
                <a:latin typeface="Arial" charset="0"/>
              </a:rPr>
              <a:t>Device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346648" y="4859448"/>
            <a:ext cx="708286" cy="70828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accent3"/>
                </a:solidFill>
                <a:latin typeface="Arial" charset="0"/>
              </a:rPr>
              <a:t>Edge</a:t>
            </a:r>
            <a:r>
              <a:rPr lang="en-US" sz="1050" b="1" dirty="0">
                <a:solidFill>
                  <a:schemeClr val="accent3"/>
                </a:solidFill>
              </a:rPr>
              <a:t/>
            </a:r>
            <a:br>
              <a:rPr lang="en-US" sz="1050" b="1" dirty="0">
                <a:solidFill>
                  <a:schemeClr val="accent3"/>
                </a:solidFill>
              </a:rPr>
            </a:br>
            <a:r>
              <a:rPr lang="en-US" sz="1050" b="1" dirty="0">
                <a:solidFill>
                  <a:schemeClr val="accent3"/>
                </a:solidFill>
              </a:rPr>
              <a:t>Cloud</a:t>
            </a:r>
            <a:endParaRPr lang="en-US" sz="1500" b="1" dirty="0">
              <a:solidFill>
                <a:schemeClr val="accent3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158585" y="4859449"/>
            <a:ext cx="708286" cy="708286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accent3"/>
                </a:solidFill>
                <a:latin typeface="Arial" charset="0"/>
              </a:rPr>
              <a:t>Central</a:t>
            </a:r>
            <a:br>
              <a:rPr lang="en-US" sz="1500" b="1" dirty="0">
                <a:solidFill>
                  <a:schemeClr val="accent3"/>
                </a:solidFill>
                <a:latin typeface="Arial" charset="0"/>
              </a:rPr>
            </a:br>
            <a:r>
              <a:rPr lang="en-US" sz="1500" b="1" dirty="0">
                <a:solidFill>
                  <a:schemeClr val="accent3"/>
                </a:solidFill>
                <a:latin typeface="Arial" charset="0"/>
              </a:rPr>
              <a:t>Cloud</a:t>
            </a:r>
          </a:p>
        </p:txBody>
      </p:sp>
      <p:sp>
        <p:nvSpPr>
          <p:cNvPr id="22" name="Arrow: Right 21"/>
          <p:cNvSpPr/>
          <p:nvPr/>
        </p:nvSpPr>
        <p:spPr bwMode="auto">
          <a:xfrm>
            <a:off x="2068116" y="2903663"/>
            <a:ext cx="937880" cy="758638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accent3"/>
                </a:solidFill>
                <a:latin typeface="Arial" charset="0"/>
              </a:rPr>
              <a:t>Softwar</a:t>
            </a:r>
            <a:r>
              <a:rPr lang="en-US" sz="1050" dirty="0">
                <a:solidFill>
                  <a:schemeClr val="accent3"/>
                </a:solidFill>
              </a:rPr>
              <a:t>e</a:t>
            </a:r>
            <a:br>
              <a:rPr lang="en-US" sz="1050" dirty="0">
                <a:solidFill>
                  <a:schemeClr val="accent3"/>
                </a:solidFill>
              </a:rPr>
            </a:br>
            <a:r>
              <a:rPr lang="en-US" sz="1050" dirty="0">
                <a:solidFill>
                  <a:schemeClr val="accent3"/>
                </a:solidFill>
              </a:rPr>
              <a:t>Analysis</a:t>
            </a:r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 bwMode="auto">
          <a:xfrm flipV="1">
            <a:off x="3786853" y="2695660"/>
            <a:ext cx="371006" cy="4139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4" idx="3"/>
            <a:endCxn id="6" idx="1"/>
          </p:cNvCxnSpPr>
          <p:nvPr/>
        </p:nvCxnSpPr>
        <p:spPr bwMode="auto">
          <a:xfrm>
            <a:off x="3786852" y="3109654"/>
            <a:ext cx="371006" cy="5284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stCxn id="5" idx="3"/>
            <a:endCxn id="7" idx="1"/>
          </p:cNvCxnSpPr>
          <p:nvPr/>
        </p:nvCxnSpPr>
        <p:spPr bwMode="auto">
          <a:xfrm>
            <a:off x="4483895" y="2695660"/>
            <a:ext cx="427218" cy="4139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3"/>
            <a:endCxn id="7" idx="1"/>
          </p:cNvCxnSpPr>
          <p:nvPr/>
        </p:nvCxnSpPr>
        <p:spPr bwMode="auto">
          <a:xfrm flipV="1">
            <a:off x="4483894" y="3109654"/>
            <a:ext cx="427219" cy="5284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7" idx="3"/>
            <a:endCxn id="8" idx="1"/>
          </p:cNvCxnSpPr>
          <p:nvPr/>
        </p:nvCxnSpPr>
        <p:spPr bwMode="auto">
          <a:xfrm flipV="1">
            <a:off x="5237149" y="2330273"/>
            <a:ext cx="541521" cy="77938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/>
          <p:cNvCxnSpPr>
            <a:stCxn id="7" idx="3"/>
            <a:endCxn id="9" idx="1"/>
          </p:cNvCxnSpPr>
          <p:nvPr/>
        </p:nvCxnSpPr>
        <p:spPr bwMode="auto">
          <a:xfrm>
            <a:off x="5237149" y="3109654"/>
            <a:ext cx="5415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/>
          <p:cNvCxnSpPr>
            <a:stCxn id="7" idx="3"/>
          </p:cNvCxnSpPr>
          <p:nvPr/>
        </p:nvCxnSpPr>
        <p:spPr bwMode="auto">
          <a:xfrm>
            <a:off x="5237149" y="3109654"/>
            <a:ext cx="541520" cy="7721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8" idx="3"/>
            <a:endCxn id="16" idx="1"/>
          </p:cNvCxnSpPr>
          <p:nvPr/>
        </p:nvCxnSpPr>
        <p:spPr bwMode="auto">
          <a:xfrm>
            <a:off x="6104706" y="2330274"/>
            <a:ext cx="494637" cy="7793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/>
          <p:cNvCxnSpPr>
            <a:stCxn id="9" idx="3"/>
            <a:endCxn id="16" idx="1"/>
          </p:cNvCxnSpPr>
          <p:nvPr/>
        </p:nvCxnSpPr>
        <p:spPr bwMode="auto">
          <a:xfrm flipV="1">
            <a:off x="6104706" y="3109653"/>
            <a:ext cx="494638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/>
          <p:cNvCxnSpPr>
            <a:stCxn id="15" idx="3"/>
            <a:endCxn id="16" idx="1"/>
          </p:cNvCxnSpPr>
          <p:nvPr/>
        </p:nvCxnSpPr>
        <p:spPr bwMode="auto">
          <a:xfrm flipV="1">
            <a:off x="6104706" y="3109653"/>
            <a:ext cx="494637" cy="77938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cxnSpLocks/>
            <a:stCxn id="16" idx="3"/>
            <a:endCxn id="18" idx="1"/>
          </p:cNvCxnSpPr>
          <p:nvPr/>
        </p:nvCxnSpPr>
        <p:spPr bwMode="auto">
          <a:xfrm>
            <a:off x="6925379" y="3109653"/>
            <a:ext cx="441101" cy="10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4242997" y="5423558"/>
            <a:ext cx="110365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6054934" y="5402946"/>
            <a:ext cx="110365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cxnSpLocks/>
          </p:cNvCxnSpPr>
          <p:nvPr/>
        </p:nvCxnSpPr>
        <p:spPr bwMode="auto">
          <a:xfrm flipH="1">
            <a:off x="4242997" y="5067542"/>
            <a:ext cx="110365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cxnSpLocks/>
          </p:cNvCxnSpPr>
          <p:nvPr/>
        </p:nvCxnSpPr>
        <p:spPr bwMode="auto">
          <a:xfrm flipH="1">
            <a:off x="6054934" y="5067542"/>
            <a:ext cx="110365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3038161" y="5613361"/>
            <a:ext cx="13003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CPU, Mem, Power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868148" y="5613361"/>
            <a:ext cx="13003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CPU, Mem, Power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670313" y="5613360"/>
            <a:ext cx="1337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CPU, Mem, Power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95065" y="5118338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BW, Delay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92259" y="5119355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BW, Delay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84622" y="2290808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73699" y="3863734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021708" y="3304994"/>
            <a:ext cx="76014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Mem,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83223" y="3337587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650524" y="3364411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622395" y="2825489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802565" y="3175562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531407" y="2682355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2984" y="216829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Application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664367" y="2578949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86896" y="3266306"/>
            <a:ext cx="70243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CPU, Mem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74131" y="2368696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35628" y="2754090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247818" y="2797736"/>
            <a:ext cx="668773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Data Char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560638" y="2664952"/>
            <a:ext cx="1279508" cy="1198781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b="1" dirty="0"/>
              <a:t>Demanding application</a:t>
            </a:r>
            <a:endParaRPr lang="en-US" sz="15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846808" y="4841108"/>
            <a:ext cx="708286" cy="708286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b="1" dirty="0">
                <a:solidFill>
                  <a:schemeClr val="tx1"/>
                </a:solidFill>
                <a:latin typeface="Arial" charset="0"/>
              </a:rPr>
              <a:t>Device</a:t>
            </a:r>
          </a:p>
        </p:txBody>
      </p:sp>
      <p:sp>
        <p:nvSpPr>
          <p:cNvPr id="12" name="Arrow: Down 11"/>
          <p:cNvSpPr/>
          <p:nvPr/>
        </p:nvSpPr>
        <p:spPr bwMode="auto">
          <a:xfrm>
            <a:off x="3786852" y="4097678"/>
            <a:ext cx="3905664" cy="671028"/>
          </a:xfrm>
          <a:prstGeom prst="down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350" dirty="0">
                <a:solidFill>
                  <a:schemeClr val="accent3"/>
                </a:solidFill>
              </a:rPr>
              <a:t>Mapping onto edge computing infrastructure</a:t>
            </a:r>
          </a:p>
        </p:txBody>
      </p:sp>
      <p:sp>
        <p:nvSpPr>
          <p:cNvPr id="81" name="Arrow: Right 80"/>
          <p:cNvSpPr/>
          <p:nvPr/>
        </p:nvSpPr>
        <p:spPr bwMode="auto">
          <a:xfrm>
            <a:off x="2068988" y="4790810"/>
            <a:ext cx="937880" cy="758638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54000" tIns="34290" rIns="5400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en-US" sz="1050" dirty="0">
                <a:solidFill>
                  <a:schemeClr val="accent3"/>
                </a:solidFill>
                <a:latin typeface="Arial" charset="0"/>
              </a:rPr>
              <a:t>Expose </a:t>
            </a:r>
            <a:br>
              <a:rPr lang="en-US" sz="1050" dirty="0">
                <a:solidFill>
                  <a:schemeClr val="accent3"/>
                </a:solidFill>
                <a:latin typeface="Arial" charset="0"/>
              </a:rPr>
            </a:br>
            <a:r>
              <a:rPr lang="en-US" sz="1050" dirty="0">
                <a:solidFill>
                  <a:schemeClr val="accent3"/>
                </a:solidFill>
                <a:latin typeface="Arial" charset="0"/>
              </a:rPr>
              <a:t>to 5G</a:t>
            </a:r>
            <a:endParaRPr lang="en-US" sz="1050" dirty="0">
              <a:solidFill>
                <a:schemeClr val="accent3"/>
              </a:solidFill>
            </a:endParaRPr>
          </a:p>
        </p:txBody>
      </p:sp>
      <p:cxnSp>
        <p:nvCxnSpPr>
          <p:cNvPr id="14" name="Straight Connector 13"/>
          <p:cNvCxnSpPr>
            <a:stCxn id="79" idx="2"/>
            <a:endCxn id="80" idx="0"/>
          </p:cNvCxnSpPr>
          <p:nvPr/>
        </p:nvCxnSpPr>
        <p:spPr bwMode="auto">
          <a:xfrm>
            <a:off x="1200391" y="3863733"/>
            <a:ext cx="560" cy="9773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>
            <a:cxnSpLocks/>
            <a:endCxn id="19" idx="0"/>
          </p:cNvCxnSpPr>
          <p:nvPr/>
        </p:nvCxnSpPr>
        <p:spPr bwMode="auto">
          <a:xfrm>
            <a:off x="3622395" y="3304994"/>
            <a:ext cx="266460" cy="15544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>
            <a:cxnSpLocks/>
            <a:stCxn id="7" idx="2"/>
            <a:endCxn id="19" idx="0"/>
          </p:cNvCxnSpPr>
          <p:nvPr/>
        </p:nvCxnSpPr>
        <p:spPr bwMode="auto">
          <a:xfrm flipH="1">
            <a:off x="3888855" y="3272672"/>
            <a:ext cx="1185276" cy="15867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>
            <a:cxnSpLocks/>
            <a:stCxn id="16" idx="2"/>
            <a:endCxn id="21" idx="0"/>
          </p:cNvCxnSpPr>
          <p:nvPr/>
        </p:nvCxnSpPr>
        <p:spPr bwMode="auto">
          <a:xfrm>
            <a:off x="6762362" y="3272671"/>
            <a:ext cx="750366" cy="158677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Segnaposto numero diapositiva 1">
            <a:extLst>
              <a:ext uri="{FF2B5EF4-FFF2-40B4-BE49-F238E27FC236}">
                <a16:creationId xmlns:a16="http://schemas.microsoft.com/office/drawing/2014/main" xmlns="" id="{F61D811E-2EBF-4361-8451-4069A3BF0C03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5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2534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165474" y="665975"/>
            <a:ext cx="7398233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Basic </a:t>
            </a:r>
            <a:r>
              <a:rPr lang="it-IT" sz="2400" dirty="0" err="1"/>
              <a:t>Offloading</a:t>
            </a:r>
            <a:r>
              <a:rPr lang="it-IT" sz="2400" dirty="0"/>
              <a:t> Framework</a:t>
            </a:r>
            <a:endParaRPr lang="en" sz="2400" b="0" dirty="0"/>
          </a:p>
        </p:txBody>
      </p:sp>
      <p:pic>
        <p:nvPicPr>
          <p:cNvPr id="3" name="Immagine 2" descr="Immagine che contiene testo&#10;&#10;Descrizione generata con affidabilità elevat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6" y="1637071"/>
            <a:ext cx="7960835" cy="4283099"/>
          </a:xfrm>
          <a:prstGeom prst="rect">
            <a:avLst/>
          </a:prstGeom>
        </p:spPr>
      </p:pic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xmlns="" id="{13540D0E-43BD-4835-85DB-A4CE48F49011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6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185630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Application </a:t>
            </a:r>
            <a:r>
              <a:rPr lang="it-IT" sz="2400" dirty="0" err="1"/>
              <a:t>partitioning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xmlns="" id="{9F6DE1D8-978E-41BF-9BE6-5F289BBB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6" y="1569772"/>
            <a:ext cx="7925752" cy="463954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20000"/>
              </a:lnSpc>
            </a:pPr>
            <a:r>
              <a:rPr lang="en-US" sz="2000" dirty="0"/>
              <a:t>Granularity: Class, Component, Method, </a:t>
            </a:r>
            <a:r>
              <a:rPr lang="en-US" sz="2000" b="1" dirty="0"/>
              <a:t>Module</a:t>
            </a:r>
            <a:r>
              <a:rPr lang="en-US" sz="2000" dirty="0"/>
              <a:t>, Object, Thread…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Objective: </a:t>
            </a:r>
            <a:r>
              <a:rPr lang="en-US" sz="2000" b="1" dirty="0"/>
              <a:t>Performance</a:t>
            </a:r>
            <a:r>
              <a:rPr lang="en-US" sz="2000" dirty="0"/>
              <a:t>, </a:t>
            </a:r>
            <a:r>
              <a:rPr lang="en-US" sz="2000" b="1" dirty="0"/>
              <a:t>Memory</a:t>
            </a:r>
            <a:r>
              <a:rPr lang="en-US" sz="2000" dirty="0"/>
              <a:t>, </a:t>
            </a:r>
            <a:r>
              <a:rPr lang="en-US" sz="2000" b="1" dirty="0"/>
              <a:t>NT overhead</a:t>
            </a:r>
            <a:r>
              <a:rPr lang="en-US" sz="2000" dirty="0"/>
              <a:t>, Energy saving.. 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Partitioning Model: </a:t>
            </a:r>
            <a:r>
              <a:rPr lang="en-US" sz="2000" b="1" dirty="0"/>
              <a:t>Graph</a:t>
            </a:r>
            <a:r>
              <a:rPr lang="en-US" sz="2000" dirty="0"/>
              <a:t>, Linear, Hybrid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Profilers: </a:t>
            </a:r>
            <a:r>
              <a:rPr lang="en-US" sz="2000" b="1" dirty="0"/>
              <a:t>HW, SW, NT 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Partition Decision: </a:t>
            </a:r>
            <a:r>
              <a:rPr lang="en-US" sz="2000" b="1" dirty="0"/>
              <a:t>Offline</a:t>
            </a:r>
            <a:r>
              <a:rPr lang="en-US" sz="2000" dirty="0"/>
              <a:t>, Online, </a:t>
            </a:r>
            <a:r>
              <a:rPr lang="en-US" sz="2000" b="1" dirty="0"/>
              <a:t>Hybrid 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Analysis Technique: </a:t>
            </a:r>
            <a:r>
              <a:rPr lang="en-US" sz="2000" b="1" dirty="0"/>
              <a:t>Dynamic or Static</a:t>
            </a:r>
          </a:p>
          <a:p>
            <a:pPr>
              <a:lnSpc>
                <a:spcPct val="220000"/>
              </a:lnSpc>
            </a:pPr>
            <a:r>
              <a:rPr lang="en-US" sz="2000" dirty="0"/>
              <a:t>Annotations: </a:t>
            </a:r>
            <a:r>
              <a:rPr lang="en-US" sz="2000" b="1" dirty="0"/>
              <a:t>Manual</a:t>
            </a:r>
            <a:r>
              <a:rPr lang="en-US" sz="2000" dirty="0"/>
              <a:t> or Automatic</a:t>
            </a:r>
          </a:p>
        </p:txBody>
      </p:sp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xmlns="" id="{DB04E4A8-5D91-46F3-8AD9-7FB40613DF3F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7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50314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 err="1"/>
              <a:t>Partitioning</a:t>
            </a:r>
            <a:r>
              <a:rPr lang="it-IT" sz="2400" dirty="0"/>
              <a:t> Frameworks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4E210F-6847-42D5-97EF-B53EF54A1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4" y="1600200"/>
            <a:ext cx="7845792" cy="4967700"/>
          </a:xfrm>
        </p:spPr>
        <p:txBody>
          <a:bodyPr/>
          <a:lstStyle/>
          <a:p>
            <a:r>
              <a:rPr lang="en-US" dirty="0" err="1"/>
              <a:t>CloneCloud</a:t>
            </a:r>
            <a:r>
              <a:rPr lang="en-US" dirty="0"/>
              <a:t>: miss optimal partitioning for different inputs.</a:t>
            </a:r>
          </a:p>
          <a:p>
            <a:endParaRPr lang="en-US" dirty="0"/>
          </a:p>
          <a:p>
            <a:r>
              <a:rPr lang="en-US" dirty="0"/>
              <a:t>Pedrosa et al.</a:t>
            </a:r>
          </a:p>
          <a:p>
            <a:endParaRPr lang="en-US" dirty="0"/>
          </a:p>
          <a:p>
            <a:r>
              <a:rPr lang="en-US" dirty="0"/>
              <a:t>Online profiling=&gt; too much latency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Verbelen</a:t>
            </a:r>
            <a:r>
              <a:rPr lang="en-US" dirty="0"/>
              <a:t> et al. : hybrid approach could be good for AR applications</a:t>
            </a:r>
          </a:p>
          <a:p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xmlns="" id="{B0894B4F-5881-4673-832A-B16AC2AAB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r>
              <a:rPr lang="en"/>
              <a:t> </a:t>
            </a:r>
            <a:r>
              <a:rPr lang="en-GB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411657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165475" y="704546"/>
            <a:ext cx="6858000" cy="459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it-IT" sz="2400" dirty="0"/>
              <a:t>Application </a:t>
            </a:r>
            <a:r>
              <a:rPr lang="it-IT" sz="2400" dirty="0" err="1"/>
              <a:t>partitioning</a:t>
            </a:r>
            <a:endParaRPr lang="en" sz="2400" dirty="0"/>
          </a:p>
        </p:txBody>
      </p:sp>
      <p:sp>
        <p:nvSpPr>
          <p:cNvPr id="111" name="Shape 111"/>
          <p:cNvSpPr txBox="1"/>
          <p:nvPr/>
        </p:nvSpPr>
        <p:spPr>
          <a:xfrm>
            <a:off x="1165475" y="4896525"/>
            <a:ext cx="75213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=</a:t>
            </a:r>
            <a:r>
              <a:rPr lang="en" sz="1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other resources used in a slide footer.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Shape 136"/>
          <p:cNvSpPr txBox="1">
            <a:spLocks noGrp="1"/>
          </p:cNvSpPr>
          <p:nvPr>
            <p:ph type="body" idx="1"/>
          </p:nvPr>
        </p:nvSpPr>
        <p:spPr>
          <a:xfrm>
            <a:off x="1317874" y="1446375"/>
            <a:ext cx="77403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buNone/>
            </a:pPr>
            <a:r>
              <a:rPr lang="en-US" dirty="0"/>
              <a:t>is challenging:</a:t>
            </a:r>
          </a:p>
          <a:p>
            <a:pPr marL="228600">
              <a:buNone/>
            </a:pPr>
            <a:endParaRPr lang="en-US" dirty="0"/>
          </a:p>
          <a:p>
            <a:pPr marL="685800" indent="-457200"/>
            <a:r>
              <a:rPr lang="en-US" dirty="0"/>
              <a:t>variation of resource requirements </a:t>
            </a:r>
          </a:p>
          <a:p>
            <a:pPr marL="685800" indent="-457200"/>
            <a:r>
              <a:rPr lang="en-US" dirty="0"/>
              <a:t>heterogeneous devices. </a:t>
            </a:r>
          </a:p>
          <a:p>
            <a:pPr marL="685800" indent="-457200"/>
            <a:endParaRPr lang="en-US" dirty="0"/>
          </a:p>
          <a:p>
            <a:pPr marL="228600">
              <a:buNone/>
            </a:pPr>
            <a:r>
              <a:rPr lang="en-US" dirty="0"/>
              <a:t>An ideal solution should be context aware:</a:t>
            </a:r>
          </a:p>
          <a:p>
            <a:pPr marL="228600">
              <a:buNone/>
            </a:pPr>
            <a:endParaRPr lang="en-US" dirty="0"/>
          </a:p>
          <a:p>
            <a:pPr marL="228600">
              <a:buNone/>
            </a:pPr>
            <a:r>
              <a:rPr lang="en-US" dirty="0"/>
              <a:t>Choose granularity of partition</a:t>
            </a:r>
          </a:p>
          <a:p>
            <a:pPr marL="228600">
              <a:buNone/>
            </a:pPr>
            <a:r>
              <a:rPr lang="en-US" dirty="0"/>
              <a:t>Adapt to NT changes</a:t>
            </a:r>
          </a:p>
          <a:p>
            <a:pPr marL="228600">
              <a:buNone/>
            </a:pPr>
            <a:r>
              <a:rPr lang="en-US" dirty="0"/>
              <a:t>No interference with app behavior</a:t>
            </a:r>
          </a:p>
        </p:txBody>
      </p:sp>
      <p:sp>
        <p:nvSpPr>
          <p:cNvPr id="6" name="Segnaposto numero diapositiva 1">
            <a:extLst>
              <a:ext uri="{FF2B5EF4-FFF2-40B4-BE49-F238E27FC236}">
                <a16:creationId xmlns:a16="http://schemas.microsoft.com/office/drawing/2014/main" xmlns="" id="{0650F9CC-85DB-47EC-8FDF-00283A60E3B0}"/>
              </a:ext>
            </a:extLst>
          </p:cNvPr>
          <p:cNvSpPr txBox="1">
            <a:spLocks/>
          </p:cNvSpPr>
          <p:nvPr/>
        </p:nvSpPr>
        <p:spPr>
          <a:xfrm>
            <a:off x="8036187" y="6332538"/>
            <a:ext cx="1055040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 </a:t>
            </a:r>
            <a:fld id="{00000000-1234-1234-1234-123412341234}" type="slidenum">
              <a:rPr lang="en" smtClean="0"/>
              <a:pPr/>
              <a:t>9</a:t>
            </a:fld>
            <a:r>
              <a:rPr lang="en" dirty="0"/>
              <a:t> </a:t>
            </a:r>
            <a:r>
              <a:rPr lang="en-GB" dirty="0"/>
              <a:t>of 22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2315319933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erde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Verde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Verde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9337</TotalTime>
  <Words>3017</Words>
  <Application>Microsoft Office PowerPoint</Application>
  <PresentationFormat>On-screen Show (4:3)</PresentationFormat>
  <Paragraphs>538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Quicksand</vt:lpstr>
      <vt:lpstr>Times New Roman</vt:lpstr>
      <vt:lpstr>Arial Narrow</vt:lpstr>
      <vt:lpstr>Calibri</vt:lpstr>
      <vt:lpstr>Eleanor template</vt:lpstr>
      <vt:lpstr>1_Eleanor template</vt:lpstr>
      <vt:lpstr>Slide 1</vt:lpstr>
      <vt:lpstr>Continuous Interactive Applications</vt:lpstr>
      <vt:lpstr>CIA requirements</vt:lpstr>
      <vt:lpstr>5G and MEC</vt:lpstr>
      <vt:lpstr>The Goal of Offloading  Mapping application components between Device, edge and central Cloud</vt:lpstr>
      <vt:lpstr>Basic Offloading Framework</vt:lpstr>
      <vt:lpstr>Application partitioning</vt:lpstr>
      <vt:lpstr>Partitioning Frameworks</vt:lpstr>
      <vt:lpstr>Application partitioning</vt:lpstr>
      <vt:lpstr>AR Requirements and Assumptions</vt:lpstr>
      <vt:lpstr>AR Requirements and Assumptions</vt:lpstr>
      <vt:lpstr>AR Requirements and Assumptions</vt:lpstr>
      <vt:lpstr>Offloading Framework</vt:lpstr>
      <vt:lpstr>Offloading Framework</vt:lpstr>
      <vt:lpstr>Offloading Framework</vt:lpstr>
      <vt:lpstr>Offloading Framework</vt:lpstr>
      <vt:lpstr>Preliminary Results</vt:lpstr>
      <vt:lpstr>Tools</vt:lpstr>
      <vt:lpstr>Simple AR application</vt:lpstr>
      <vt:lpstr>Simple AR application</vt:lpstr>
      <vt:lpstr>Future Works</vt:lpstr>
      <vt:lpstr>Contributions</vt:lpstr>
      <vt:lpstr>Some Reference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5Edge Computing  November report</dc:title>
  <dc:creator>Claudia</dc:creator>
  <cp:lastModifiedBy>Claudia</cp:lastModifiedBy>
  <cp:revision>239</cp:revision>
  <dcterms:modified xsi:type="dcterms:W3CDTF">2017-09-17T16:40:19Z</dcterms:modified>
</cp:coreProperties>
</file>